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1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749"/>
    <a:srgbClr val="8C2784"/>
    <a:srgbClr val="F79525"/>
    <a:srgbClr val="F9BAC8"/>
    <a:srgbClr val="0AB9EE"/>
    <a:srgbClr val="0D584B"/>
    <a:srgbClr val="A90144"/>
    <a:srgbClr val="5183C3"/>
    <a:srgbClr val="81C340"/>
    <a:srgbClr val="FF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66" d="100"/>
          <a:sy n="66" d="100"/>
        </p:scale>
        <p:origin x="225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2887706281653E-3"/>
          <c:y val="3.1580666280148074E-3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DESARROLLO AGROPECUARIO, FORESTAL Y ACUICOLA</c:v>
                </c:pt>
                <c:pt idx="2">
                  <c:v>EDUCACIÓN, CULTURA Y DEPORTE</c:v>
                </c:pt>
                <c:pt idx="3">
                  <c:v>DESARROLLO ECONÓMICO Y TURISTICO</c:v>
                </c:pt>
                <c:pt idx="4">
                  <c:v>CARRETERAS, CAMINOS Y PUENTES</c:v>
                </c:pt>
                <c:pt idx="5">
                  <c:v>AGUA POTABLE, ALCANTARILLADO Y SANEAMIENTO</c:v>
                </c:pt>
                <c:pt idx="6">
                  <c:v>PROTECCION Y PRESERVACION AMBIENTAL</c:v>
                </c:pt>
                <c:pt idx="7">
                  <c:v>VIVIENDA Y URBANIZACIÓN</c:v>
                </c:pt>
                <c:pt idx="8">
                  <c:v>ELECTRIFICACIÓN</c:v>
                </c:pt>
                <c:pt idx="9">
                  <c:v>PROTECCIÓN CIVIL, SEGURIDAD, JUSTICIA Y FINANZAS PÚBLICAS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9.2092551837656467E-2</c:v>
                </c:pt>
                <c:pt idx="1">
                  <c:v>0.10036218312507421</c:v>
                </c:pt>
                <c:pt idx="2">
                  <c:v>0.21363537498526181</c:v>
                </c:pt>
                <c:pt idx="3">
                  <c:v>1.6384779845815361E-2</c:v>
                </c:pt>
                <c:pt idx="4">
                  <c:v>0.18995146769720303</c:v>
                </c:pt>
                <c:pt idx="5">
                  <c:v>0.13142202733085953</c:v>
                </c:pt>
                <c:pt idx="6">
                  <c:v>2.7317140067237213E-4</c:v>
                </c:pt>
                <c:pt idx="7">
                  <c:v>0.18134739156610707</c:v>
                </c:pt>
                <c:pt idx="8">
                  <c:v>6.010608495124789E-3</c:v>
                </c:pt>
                <c:pt idx="9">
                  <c:v>6.8520443716225427E-2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2887706281653E-3"/>
          <c:y val="3.1580666280148074E-3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DESARROLLO AGROPECUARIO, FORESTAL Y ACUICOLA</c:v>
                </c:pt>
                <c:pt idx="2">
                  <c:v>EDUCACIÓN, CULTURA Y DEPORTE</c:v>
                </c:pt>
                <c:pt idx="3">
                  <c:v>DESARROLLO ECONÓMICO Y TURISTICO</c:v>
                </c:pt>
                <c:pt idx="4">
                  <c:v>CARRETERAS, CAMINOS Y PUENTES</c:v>
                </c:pt>
                <c:pt idx="5">
                  <c:v>AGUA POTABLE, ALCANTARILLADO Y SANEAMIENTO</c:v>
                </c:pt>
                <c:pt idx="6">
                  <c:v>PROTECCION Y PRESERVACION AMBIENTAL</c:v>
                </c:pt>
                <c:pt idx="7">
                  <c:v>VIVIENDA Y URBANIZACIÓN</c:v>
                </c:pt>
                <c:pt idx="8">
                  <c:v>ELECTRIFICACIÓN</c:v>
                </c:pt>
                <c:pt idx="9">
                  <c:v>PROTECCIÓN CIVIL, SEGURIDAD, JUSTICIA Y FINANZAS PÚBLICAS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0.23804865866168171</c:v>
                </c:pt>
                <c:pt idx="1">
                  <c:v>9.5952357687807036E-2</c:v>
                </c:pt>
                <c:pt idx="2">
                  <c:v>0.11177880733803321</c:v>
                </c:pt>
                <c:pt idx="3">
                  <c:v>2.2060242969827719E-2</c:v>
                </c:pt>
                <c:pt idx="4">
                  <c:v>8.5068645768452814E-2</c:v>
                </c:pt>
                <c:pt idx="5">
                  <c:v>6.9555095367660386E-2</c:v>
                </c:pt>
                <c:pt idx="6">
                  <c:v>1.2426703782703235E-2</c:v>
                </c:pt>
                <c:pt idx="7">
                  <c:v>0.13503758752592743</c:v>
                </c:pt>
                <c:pt idx="8">
                  <c:v>5.2929228927720891E-3</c:v>
                </c:pt>
                <c:pt idx="9">
                  <c:v>0.22477897800513424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20/10/2025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chart" Target="../charts/chart2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intilla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76" name="pie de pag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encabezado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1524" y="112471"/>
            <a:ext cx="12180824" cy="1076813"/>
            <a:chOff x="-1524" y="433615"/>
            <a:chExt cx="12180824" cy="107681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Del 3er. Trimestre 2025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226986" y="433615"/>
              <a:ext cx="3708000" cy="91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afico">
            <a:extLst>
              <a:ext uri="{FF2B5EF4-FFF2-40B4-BE49-F238E27FC236}">
                <a16:creationId xmlns:a16="http://schemas.microsoft.com/office/drawing/2014/main" id="{837A96B6-702E-8ADF-CB1D-557203957CB4}"/>
              </a:ext>
            </a:extLst>
          </p:cNvPr>
          <p:cNvGrpSpPr/>
          <p:nvPr/>
        </p:nvGrpSpPr>
        <p:grpSpPr>
          <a:xfrm>
            <a:off x="6263980" y="1231636"/>
            <a:ext cx="5696647" cy="5339976"/>
            <a:chOff x="4689665" y="1502767"/>
            <a:chExt cx="5380804" cy="5090743"/>
          </a:xfrm>
        </p:grpSpPr>
        <p:graphicFrame>
          <p:nvGraphicFramePr>
            <p:cNvPr id="121" name="Gráfico 120">
              <a:extLst>
                <a:ext uri="{FF2B5EF4-FFF2-40B4-BE49-F238E27FC236}">
                  <a16:creationId xmlns:a16="http://schemas.microsoft.com/office/drawing/2014/main" id="{56AB6BD3-639D-95FE-15A0-468FDCB91E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3190574"/>
                </p:ext>
              </p:extLst>
            </p:nvPr>
          </p:nvGraphicFramePr>
          <p:xfrm>
            <a:off x="4726589" y="1502767"/>
            <a:ext cx="5343880" cy="50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2" name="8 Elipse">
              <a:extLst>
                <a:ext uri="{FF2B5EF4-FFF2-40B4-BE49-F238E27FC236}">
                  <a16:creationId xmlns:a16="http://schemas.microsoft.com/office/drawing/2014/main" id="{5B5005DE-21E4-8322-BF61-D3E8F7DE8DBD}"/>
                </a:ext>
              </a:extLst>
            </p:cNvPr>
            <p:cNvSpPr/>
            <p:nvPr/>
          </p:nvSpPr>
          <p:spPr>
            <a:xfrm>
              <a:off x="4689665" y="1503737"/>
              <a:ext cx="5079175" cy="5084693"/>
            </a:xfrm>
            <a:prstGeom prst="ellips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9 Elipse">
              <a:extLst>
                <a:ext uri="{FF2B5EF4-FFF2-40B4-BE49-F238E27FC236}">
                  <a16:creationId xmlns:a16="http://schemas.microsoft.com/office/drawing/2014/main" id="{DF2E3BE7-4423-9CC2-C5CB-F6044BE064E3}"/>
                </a:ext>
              </a:extLst>
            </p:cNvPr>
            <p:cNvSpPr/>
            <p:nvPr/>
          </p:nvSpPr>
          <p:spPr>
            <a:xfrm>
              <a:off x="5348003" y="2114189"/>
              <a:ext cx="3785833" cy="3876089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4" name="118 Imagen">
              <a:extLst>
                <a:ext uri="{FF2B5EF4-FFF2-40B4-BE49-F238E27FC236}">
                  <a16:creationId xmlns:a16="http://schemas.microsoft.com/office/drawing/2014/main" id="{1962D540-26D3-7B90-F1A6-92C1D6A82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277" t="15429" r="12530" b="15062"/>
            <a:stretch/>
          </p:blipFill>
          <p:spPr bwMode="auto">
            <a:xfrm>
              <a:off x="5444414" y="2692166"/>
              <a:ext cx="3574202" cy="248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B8BCF7A-7812-3391-06B3-D855AC9FBC55}"/>
              </a:ext>
            </a:extLst>
          </p:cNvPr>
          <p:cNvGrpSpPr/>
          <p:nvPr/>
        </p:nvGrpSpPr>
        <p:grpSpPr>
          <a:xfrm>
            <a:off x="112682" y="1060273"/>
            <a:ext cx="5984273" cy="585000"/>
            <a:chOff x="0" y="0"/>
            <a:chExt cx="5984273" cy="585000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BC4EA237-9EF4-0AE0-5C00-2BE8CBA34D6A}"/>
                </a:ext>
              </a:extLst>
            </p:cNvPr>
            <p:cNvGrpSpPr/>
            <p:nvPr/>
          </p:nvGrpSpPr>
          <p:grpSpPr>
            <a:xfrm>
              <a:off x="0" y="0"/>
              <a:ext cx="5984273" cy="585000"/>
              <a:chOff x="0" y="0"/>
              <a:chExt cx="5984273" cy="585000"/>
            </a:xfrm>
          </p:grpSpPr>
          <p:sp>
            <p:nvSpPr>
              <p:cNvPr id="46" name="Rectángulo: esquinas redondeadas 45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0" y="174041"/>
                <a:ext cx="1101210" cy="279714"/>
              </a:xfrm>
              <a:prstGeom prst="roundRect">
                <a:avLst>
                  <a:gd name="adj" fmla="val 50000"/>
                </a:avLst>
              </a:prstGeom>
              <a:solidFill>
                <a:srgbClr val="3B1749"/>
              </a:solidFill>
              <a:ln w="28575"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6.85 %</a:t>
                </a:r>
              </a:p>
            </p:txBody>
          </p:sp>
          <p:sp>
            <p:nvSpPr>
              <p:cNvPr id="47" name="Rectángulo: esquinas redondeadas 46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1101210" y="173267"/>
                <a:ext cx="488306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100" b="1" dirty="0">
                    <a:solidFill>
                      <a:srgbClr val="3B174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100" b="1" dirty="0">
                    <a:solidFill>
                      <a:srgbClr val="3B17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Protección Civil, Seguridad, Justicia y Finanzas Públicas</a:t>
                </a:r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842793" y="0"/>
                <a:ext cx="599769" cy="585000"/>
              </a:xfrm>
              <a:prstGeom prst="ellipse">
                <a:avLst/>
              </a:prstGeom>
              <a:solidFill>
                <a:srgbClr val="3B1749"/>
              </a:solidFill>
              <a:ln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4" name="91 Imagen">
              <a:extLst>
                <a:ext uri="{FF2B5EF4-FFF2-40B4-BE49-F238E27FC236}">
                  <a16:creationId xmlns:a16="http://schemas.microsoft.com/office/drawing/2014/main" id="{D432C4A3-3783-301B-468F-B0FB2923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0338" y="129011"/>
              <a:ext cx="344891" cy="351605"/>
            </a:xfrm>
            <a:prstGeom prst="rect">
              <a:avLst/>
            </a:prstGeom>
            <a:noFill/>
            <a:ln w="9525">
              <a:solidFill>
                <a:srgbClr val="3B1749"/>
              </a:solidFill>
              <a:miter lim="800000"/>
              <a:headEnd/>
              <a:tailEnd/>
            </a:ln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2A78875-3F2F-7098-6886-45D86D19FBF5}"/>
              </a:ext>
            </a:extLst>
          </p:cNvPr>
          <p:cNvGrpSpPr/>
          <p:nvPr/>
        </p:nvGrpSpPr>
        <p:grpSpPr>
          <a:xfrm>
            <a:off x="132364" y="1688843"/>
            <a:ext cx="5993729" cy="577529"/>
            <a:chOff x="0" y="0"/>
            <a:chExt cx="5993729" cy="57752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19478" y="150694"/>
              <a:ext cx="4874251" cy="27614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43768"/>
              <a:ext cx="1119475" cy="276142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9.21%</a:t>
              </a:r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54813" y="0"/>
              <a:ext cx="590488" cy="577529"/>
              <a:chOff x="854813" y="0"/>
              <a:chExt cx="720000" cy="720000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854813" y="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7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98812" y="1355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6" name="vivienda y urbanizacipon">
            <a:extLst>
              <a:ext uri="{FF2B5EF4-FFF2-40B4-BE49-F238E27FC236}">
                <a16:creationId xmlns:a16="http://schemas.microsoft.com/office/drawing/2014/main" id="{0EE3EF7F-4EAE-4537-A007-43593F777AD1}"/>
              </a:ext>
            </a:extLst>
          </p:cNvPr>
          <p:cNvGrpSpPr/>
          <p:nvPr/>
        </p:nvGrpSpPr>
        <p:grpSpPr>
          <a:xfrm>
            <a:off x="116088" y="2295692"/>
            <a:ext cx="6000394" cy="585000"/>
            <a:chOff x="0" y="0"/>
            <a:chExt cx="6000394" cy="585000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2DA72912-7317-4352-130E-DED0699721A5}"/>
                </a:ext>
              </a:extLst>
            </p:cNvPr>
            <p:cNvSpPr/>
            <p:nvPr/>
          </p:nvSpPr>
          <p:spPr>
            <a:xfrm>
              <a:off x="856613" y="0"/>
              <a:ext cx="590292" cy="585000"/>
            </a:xfrm>
            <a:prstGeom prst="ellipse">
              <a:avLst/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FF2EE96D-4A23-48C4-F010-1D64F931B797}"/>
                </a:ext>
              </a:extLst>
            </p:cNvPr>
            <p:cNvSpPr/>
            <p:nvPr/>
          </p:nvSpPr>
          <p:spPr>
            <a:xfrm>
              <a:off x="1147853" y="163212"/>
              <a:ext cx="4852541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y urbanización.</a:t>
              </a: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15468D9F-3208-3175-2485-DF81C5C1864F}"/>
                </a:ext>
              </a:extLst>
            </p:cNvPr>
            <p:cNvSpPr/>
            <p:nvPr/>
          </p:nvSpPr>
          <p:spPr>
            <a:xfrm>
              <a:off x="0" y="150063"/>
              <a:ext cx="1119112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18.13%</a:t>
              </a:r>
            </a:p>
          </p:txBody>
        </p:sp>
        <p:pic>
          <p:nvPicPr>
            <p:cNvPr id="70" name="88 Imagen">
              <a:extLst>
                <a:ext uri="{FF2B5EF4-FFF2-40B4-BE49-F238E27FC236}">
                  <a16:creationId xmlns:a16="http://schemas.microsoft.com/office/drawing/2014/main" id="{FF3996E7-B867-6885-6C04-2F4E8AF2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35551" y="72071"/>
              <a:ext cx="436724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Desarrollo Agropecuario, Forestal y Acuicola">
            <a:extLst>
              <a:ext uri="{FF2B5EF4-FFF2-40B4-BE49-F238E27FC236}">
                <a16:creationId xmlns:a16="http://schemas.microsoft.com/office/drawing/2014/main" id="{EA6225B4-D150-4577-FCBA-5EC0DEB492E8}"/>
              </a:ext>
            </a:extLst>
          </p:cNvPr>
          <p:cNvGrpSpPr/>
          <p:nvPr/>
        </p:nvGrpSpPr>
        <p:grpSpPr>
          <a:xfrm>
            <a:off x="132668" y="2911586"/>
            <a:ext cx="5998620" cy="585000"/>
            <a:chOff x="0" y="0"/>
            <a:chExt cx="5998620" cy="585000"/>
          </a:xfrm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20390" y="159317"/>
              <a:ext cx="4878230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0D584B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5183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Agropecuario, Forestal, Acuícola.  </a:t>
              </a:r>
            </a:p>
          </p:txBody>
        </p:sp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0" y="153155"/>
              <a:ext cx="1104342" cy="279714"/>
            </a:xfrm>
            <a:prstGeom prst="roundRect">
              <a:avLst>
                <a:gd name="adj" fmla="val 50000"/>
              </a:avLst>
            </a:prstGeom>
            <a:solidFill>
              <a:srgbClr val="518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10.04%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868424" y="0"/>
              <a:ext cx="519141" cy="585000"/>
            </a:xfrm>
            <a:prstGeom prst="ellipse">
              <a:avLst/>
            </a:prstGeom>
            <a:solidFill>
              <a:srgbClr val="5183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pic>
          <p:nvPicPr>
            <p:cNvPr id="75" name="112 Imagen">
              <a:extLst>
                <a:ext uri="{FF2B5EF4-FFF2-40B4-BE49-F238E27FC236}">
                  <a16:creationId xmlns:a16="http://schemas.microsoft.com/office/drawing/2014/main" id="{44A0ED86-F513-BC9F-113B-D5569F17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8420" y="94234"/>
              <a:ext cx="400209" cy="396000"/>
            </a:xfrm>
            <a:prstGeom prst="rect">
              <a:avLst/>
            </a:prstGeom>
            <a:noFill/>
            <a:ln w="9525">
              <a:solidFill>
                <a:srgbClr val="5183C3"/>
              </a:solidFill>
              <a:miter lim="800000"/>
              <a:headEnd/>
              <a:tailEnd/>
            </a:ln>
          </p:spPr>
        </p:pic>
      </p:grpSp>
      <p:grpSp>
        <p:nvGrpSpPr>
          <p:cNvPr id="77" name="Educación, Cultura y Deporte">
            <a:extLst>
              <a:ext uri="{FF2B5EF4-FFF2-40B4-BE49-F238E27FC236}">
                <a16:creationId xmlns:a16="http://schemas.microsoft.com/office/drawing/2014/main" id="{6DA66A4E-0651-7BC1-5BAA-BEA8974A21ED}"/>
              </a:ext>
            </a:extLst>
          </p:cNvPr>
          <p:cNvGrpSpPr/>
          <p:nvPr/>
        </p:nvGrpSpPr>
        <p:grpSpPr>
          <a:xfrm>
            <a:off x="122620" y="3533548"/>
            <a:ext cx="5966268" cy="585000"/>
            <a:chOff x="0" y="0"/>
            <a:chExt cx="5966268" cy="585000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BF48E79B-8656-8890-C6B1-93A8BEC12209}"/>
                </a:ext>
              </a:extLst>
            </p:cNvPr>
            <p:cNvSpPr/>
            <p:nvPr/>
          </p:nvSpPr>
          <p:spPr>
            <a:xfrm>
              <a:off x="1083363" y="150257"/>
              <a:ext cx="4882905" cy="27307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1C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Educación, Cultura y Deporte. </a:t>
              </a: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4F23871E-0316-D1A5-B82B-C59D9232C0EE}"/>
                </a:ext>
              </a:extLst>
            </p:cNvPr>
            <p:cNvSpPr/>
            <p:nvPr/>
          </p:nvSpPr>
          <p:spPr>
            <a:xfrm>
              <a:off x="0" y="154232"/>
              <a:ext cx="1106307" cy="279714"/>
            </a:xfrm>
            <a:prstGeom prst="roundRect">
              <a:avLst>
                <a:gd name="adj" fmla="val 50000"/>
              </a:avLst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21.36%</a:t>
              </a: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3184D8EA-4E48-5A2E-CE75-C31F468F16BD}"/>
                </a:ext>
              </a:extLst>
            </p:cNvPr>
            <p:cNvSpPr/>
            <p:nvPr/>
          </p:nvSpPr>
          <p:spPr>
            <a:xfrm>
              <a:off x="826724" y="0"/>
              <a:ext cx="583538" cy="585000"/>
            </a:xfrm>
            <a:prstGeom prst="ellipse">
              <a:avLst/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pic>
          <p:nvPicPr>
            <p:cNvPr id="81" name="86 Imagen">
              <a:extLst>
                <a:ext uri="{FF2B5EF4-FFF2-40B4-BE49-F238E27FC236}">
                  <a16:creationId xmlns:a16="http://schemas.microsoft.com/office/drawing/2014/main" id="{E70D6EE1-991A-49CB-A15F-773569950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43648" y="117451"/>
              <a:ext cx="356799" cy="350393"/>
            </a:xfrm>
            <a:prstGeom prst="rect">
              <a:avLst/>
            </a:prstGeom>
            <a:noFill/>
            <a:ln w="9525">
              <a:solidFill>
                <a:srgbClr val="81C340"/>
              </a:solidFill>
              <a:miter lim="800000"/>
              <a:headEnd/>
              <a:tailEnd/>
            </a:ln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8441AB3-1264-F05D-FAD1-8668B59FF23D}"/>
              </a:ext>
            </a:extLst>
          </p:cNvPr>
          <p:cNvGrpSpPr/>
          <p:nvPr/>
        </p:nvGrpSpPr>
        <p:grpSpPr>
          <a:xfrm>
            <a:off x="117328" y="4150912"/>
            <a:ext cx="6001044" cy="585000"/>
            <a:chOff x="0" y="0"/>
            <a:chExt cx="6001044" cy="585000"/>
          </a:xfrm>
        </p:grpSpPr>
        <p:grpSp>
          <p:nvGrpSpPr>
            <p:cNvPr id="83" name="Protección civil _ morado.">
              <a:extLst>
                <a:ext uri="{FF2B5EF4-FFF2-40B4-BE49-F238E27FC236}">
                  <a16:creationId xmlns:a16="http://schemas.microsoft.com/office/drawing/2014/main" id="{8CD4A5AD-BFCC-4DE3-A9CA-3450B6D421B5}"/>
                </a:ext>
              </a:extLst>
            </p:cNvPr>
            <p:cNvGrpSpPr/>
            <p:nvPr/>
          </p:nvGrpSpPr>
          <p:grpSpPr>
            <a:xfrm>
              <a:off x="0" y="0"/>
              <a:ext cx="6001044" cy="585000"/>
              <a:chOff x="0" y="0"/>
              <a:chExt cx="6107319" cy="585000"/>
            </a:xfrm>
          </p:grpSpPr>
          <p:sp>
            <p:nvSpPr>
              <p:cNvPr id="87" name="Rectángulo: esquinas redondeadas 86">
                <a:extLst>
                  <a:ext uri="{FF2B5EF4-FFF2-40B4-BE49-F238E27FC236}">
                    <a16:creationId xmlns:a16="http://schemas.microsoft.com/office/drawing/2014/main" id="{46E27388-1426-34FE-FCB7-F18A848C6878}"/>
                  </a:ext>
                </a:extLst>
              </p:cNvPr>
              <p:cNvSpPr/>
              <p:nvPr/>
            </p:nvSpPr>
            <p:spPr>
              <a:xfrm>
                <a:off x="1145470" y="154050"/>
                <a:ext cx="4961849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A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8C278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rgbClr val="0AB9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Agua Potable, Alcantarillado y Saneamiento. </a:t>
                </a:r>
              </a:p>
            </p:txBody>
          </p:sp>
          <p:sp>
            <p:nvSpPr>
              <p:cNvPr id="88" name="Rectángulo: esquinas redondeadas 87">
                <a:extLst>
                  <a:ext uri="{FF2B5EF4-FFF2-40B4-BE49-F238E27FC236}">
                    <a16:creationId xmlns:a16="http://schemas.microsoft.com/office/drawing/2014/main" id="{AE8810ED-59F2-08F1-3EE4-C75083332EB3}"/>
                  </a:ext>
                </a:extLst>
              </p:cNvPr>
              <p:cNvSpPr/>
              <p:nvPr/>
            </p:nvSpPr>
            <p:spPr>
              <a:xfrm>
                <a:off x="0" y="125528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13.14%</a:t>
                </a:r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968E22B8-8B03-D4D2-9E34-875BFF862FE3}"/>
                  </a:ext>
                </a:extLst>
              </p:cNvPr>
              <p:cNvSpPr/>
              <p:nvPr/>
            </p:nvSpPr>
            <p:spPr>
              <a:xfrm>
                <a:off x="867430" y="0"/>
                <a:ext cx="584998" cy="585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6" name="82 Imagen">
              <a:extLst>
                <a:ext uri="{FF2B5EF4-FFF2-40B4-BE49-F238E27FC236}">
                  <a16:creationId xmlns:a16="http://schemas.microsoft.com/office/drawing/2014/main" id="{DE89AFD7-C7DE-44AB-9DD0-7C430164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6663" y="92068"/>
              <a:ext cx="394560" cy="395565"/>
            </a:xfrm>
            <a:prstGeom prst="rect">
              <a:avLst/>
            </a:prstGeom>
            <a:noFill/>
            <a:ln w="9525">
              <a:solidFill>
                <a:srgbClr val="0AB9EE"/>
              </a:solidFill>
              <a:miter lim="800000"/>
              <a:headEnd/>
              <a:tailEnd/>
            </a:ln>
          </p:spPr>
        </p:pic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3FCC0EB7-E459-BD31-B659-B5CAFDF8213C}"/>
              </a:ext>
            </a:extLst>
          </p:cNvPr>
          <p:cNvGrpSpPr/>
          <p:nvPr/>
        </p:nvGrpSpPr>
        <p:grpSpPr>
          <a:xfrm>
            <a:off x="147130" y="4760106"/>
            <a:ext cx="5980551" cy="585000"/>
            <a:chOff x="0" y="0"/>
            <a:chExt cx="5980551" cy="585000"/>
          </a:xfrm>
        </p:grpSpPr>
        <p:grpSp>
          <p:nvGrpSpPr>
            <p:cNvPr id="91" name="Desarrollo agropecario _ verde">
              <a:extLst>
                <a:ext uri="{FF2B5EF4-FFF2-40B4-BE49-F238E27FC236}">
                  <a16:creationId xmlns:a16="http://schemas.microsoft.com/office/drawing/2014/main" id="{16C0BD9C-DDCC-4C01-81B1-9A110DC8282C}"/>
                </a:ext>
              </a:extLst>
            </p:cNvPr>
            <p:cNvGrpSpPr/>
            <p:nvPr/>
          </p:nvGrpSpPr>
          <p:grpSpPr>
            <a:xfrm>
              <a:off x="0" y="0"/>
              <a:ext cx="5980551" cy="585000"/>
              <a:chOff x="0" y="0"/>
              <a:chExt cx="5923002" cy="585000"/>
            </a:xfrm>
          </p:grpSpPr>
          <p:grpSp>
            <p:nvGrpSpPr>
              <p:cNvPr id="93" name="Grupo 92">
                <a:extLst>
                  <a:ext uri="{FF2B5EF4-FFF2-40B4-BE49-F238E27FC236}">
                    <a16:creationId xmlns:a16="http://schemas.microsoft.com/office/drawing/2014/main" id="{7FEB3776-0A0B-3D28-53B8-45C99A7D182D}"/>
                  </a:ext>
                </a:extLst>
              </p:cNvPr>
              <p:cNvGrpSpPr/>
              <p:nvPr/>
            </p:nvGrpSpPr>
            <p:grpSpPr>
              <a:xfrm>
                <a:off x="0" y="156246"/>
                <a:ext cx="5923002" cy="281875"/>
                <a:chOff x="0" y="156246"/>
                <a:chExt cx="5923002" cy="281875"/>
              </a:xfrm>
            </p:grpSpPr>
            <p:sp>
              <p:nvSpPr>
                <p:cNvPr id="95" name="Rectángulo: esquinas redondeadas 94">
                  <a:extLst>
                    <a:ext uri="{FF2B5EF4-FFF2-40B4-BE49-F238E27FC236}">
                      <a16:creationId xmlns:a16="http://schemas.microsoft.com/office/drawing/2014/main" id="{233985E9-413A-6732-2343-2709C21F182B}"/>
                    </a:ext>
                  </a:extLst>
                </p:cNvPr>
                <p:cNvSpPr/>
                <p:nvPr/>
              </p:nvSpPr>
              <p:spPr>
                <a:xfrm>
                  <a:off x="1122966" y="158407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0D58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/>
                  <a:r>
                    <a:rPr lang="es-MX" sz="1200" b="1" dirty="0">
                      <a:solidFill>
                        <a:srgbClr val="81C340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	</a:t>
                  </a:r>
                  <a:r>
                    <a:rPr lang="es-MX" sz="1200" b="1" dirty="0">
                      <a:solidFill>
                        <a:srgbClr val="0D584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Carreteras, caminos y puentes. </a:t>
                  </a:r>
                </a:p>
              </p:txBody>
            </p:sp>
            <p:sp>
              <p:nvSpPr>
                <p:cNvPr id="96" name="Rectángulo: esquinas redondeadas 95">
                  <a:extLst>
                    <a:ext uri="{FF2B5EF4-FFF2-40B4-BE49-F238E27FC236}">
                      <a16:creationId xmlns:a16="http://schemas.microsoft.com/office/drawing/2014/main" id="{6C9EF149-971E-A1FE-6EFD-4F845351B7A5}"/>
                    </a:ext>
                  </a:extLst>
                </p:cNvPr>
                <p:cNvSpPr/>
                <p:nvPr/>
              </p:nvSpPr>
              <p:spPr>
                <a:xfrm>
                  <a:off x="0" y="156246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D584B"/>
                </a:solidFill>
                <a:ln>
                  <a:solidFill>
                    <a:srgbClr val="0D58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19.00%</a:t>
                  </a:r>
                </a:p>
              </p:txBody>
            </p:sp>
          </p:grp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EC2FFC4-3699-C5A1-2E2E-91A7CEE76898}"/>
                  </a:ext>
                </a:extLst>
              </p:cNvPr>
              <p:cNvSpPr/>
              <p:nvPr/>
            </p:nvSpPr>
            <p:spPr>
              <a:xfrm>
                <a:off x="832917" y="0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92" name="84 Imagen">
              <a:extLst>
                <a:ext uri="{FF2B5EF4-FFF2-40B4-BE49-F238E27FC236}">
                  <a16:creationId xmlns:a16="http://schemas.microsoft.com/office/drawing/2014/main" id="{AFB06188-3538-47BF-BE38-69443C82E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3661" y="83498"/>
              <a:ext cx="397286" cy="390693"/>
            </a:xfrm>
            <a:prstGeom prst="rect">
              <a:avLst/>
            </a:prstGeom>
            <a:solidFill>
              <a:srgbClr val="0D584B"/>
            </a:solidFill>
            <a:ln w="9525">
              <a:solidFill>
                <a:srgbClr val="0D584B"/>
              </a:solidFill>
              <a:miter lim="800000"/>
              <a:headEnd/>
              <a:tailEnd/>
            </a:ln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744C1724-3DD0-CD8C-B5FA-70884F588E46}"/>
              </a:ext>
            </a:extLst>
          </p:cNvPr>
          <p:cNvGrpSpPr/>
          <p:nvPr/>
        </p:nvGrpSpPr>
        <p:grpSpPr>
          <a:xfrm>
            <a:off x="210068" y="6005560"/>
            <a:ext cx="5931888" cy="585000"/>
            <a:chOff x="72479" y="0"/>
            <a:chExt cx="5931888" cy="585000"/>
          </a:xfrm>
        </p:grpSpPr>
        <p:grpSp>
          <p:nvGrpSpPr>
            <p:cNvPr id="98" name="agua potable _ azul cielo">
              <a:extLst>
                <a:ext uri="{FF2B5EF4-FFF2-40B4-BE49-F238E27FC236}">
                  <a16:creationId xmlns:a16="http://schemas.microsoft.com/office/drawing/2014/main" id="{9E8385BB-656D-49A2-8025-63C07A99A771}"/>
                </a:ext>
              </a:extLst>
            </p:cNvPr>
            <p:cNvGrpSpPr/>
            <p:nvPr/>
          </p:nvGrpSpPr>
          <p:grpSpPr>
            <a:xfrm>
              <a:off x="72479" y="0"/>
              <a:ext cx="5931888" cy="585000"/>
              <a:chOff x="72533" y="0"/>
              <a:chExt cx="5936330" cy="585000"/>
            </a:xfrm>
          </p:grpSpPr>
          <p:sp>
            <p:nvSpPr>
              <p:cNvPr id="102" name="Rectángulo: esquinas redondeadas 101">
                <a:extLst>
                  <a:ext uri="{FF2B5EF4-FFF2-40B4-BE49-F238E27FC236}">
                    <a16:creationId xmlns:a16="http://schemas.microsoft.com/office/drawing/2014/main" id="{EA63F0C9-EE8F-FEC1-253A-16D9B1DB764C}"/>
                  </a:ext>
                </a:extLst>
              </p:cNvPr>
              <p:cNvSpPr/>
              <p:nvPr/>
            </p:nvSpPr>
            <p:spPr>
              <a:xfrm>
                <a:off x="1122304" y="148674"/>
                <a:ext cx="4886559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FFE0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Protección y Preservación Ambiental. </a:t>
                </a:r>
              </a:p>
            </p:txBody>
          </p:sp>
          <p:sp>
            <p:nvSpPr>
              <p:cNvPr id="104" name="Rectángulo: esquinas redondeadas 103">
                <a:extLst>
                  <a:ext uri="{FF2B5EF4-FFF2-40B4-BE49-F238E27FC236}">
                    <a16:creationId xmlns:a16="http://schemas.microsoft.com/office/drawing/2014/main" id="{40E586F7-EC04-BF2B-53D6-867C426124A2}"/>
                  </a:ext>
                </a:extLst>
              </p:cNvPr>
              <p:cNvSpPr/>
              <p:nvPr/>
            </p:nvSpPr>
            <p:spPr>
              <a:xfrm>
                <a:off x="72533" y="141913"/>
                <a:ext cx="103654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FE04E"/>
              </a:solidFill>
              <a:ln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.03%</a:t>
                </a:r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D05AB111-0D96-84EF-A806-424C168817D3}"/>
                  </a:ext>
                </a:extLst>
              </p:cNvPr>
              <p:cNvSpPr/>
              <p:nvPr/>
            </p:nvSpPr>
            <p:spPr>
              <a:xfrm>
                <a:off x="867632" y="0"/>
                <a:ext cx="585000" cy="585000"/>
              </a:xfrm>
              <a:prstGeom prst="ellipse">
                <a:avLst/>
              </a:prstGeom>
              <a:solidFill>
                <a:srgbClr val="FFE04E"/>
              </a:solidFill>
              <a:ln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9" name="90 Imagen">
              <a:extLst>
                <a:ext uri="{FF2B5EF4-FFF2-40B4-BE49-F238E27FC236}">
                  <a16:creationId xmlns:a16="http://schemas.microsoft.com/office/drawing/2014/main" id="{26DD3F7B-5412-48E2-9A46-63448450E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54439" y="76005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A3CA2795-6D54-F3EF-706C-C9DEF18DDDBE}"/>
              </a:ext>
            </a:extLst>
          </p:cNvPr>
          <p:cNvGrpSpPr/>
          <p:nvPr/>
        </p:nvGrpSpPr>
        <p:grpSpPr>
          <a:xfrm>
            <a:off x="210068" y="5378839"/>
            <a:ext cx="5998621" cy="585000"/>
            <a:chOff x="0" y="0"/>
            <a:chExt cx="5998621" cy="585000"/>
          </a:xfrm>
        </p:grpSpPr>
        <p:grpSp>
          <p:nvGrpSpPr>
            <p:cNvPr id="110" name="Grupo 109">
              <a:extLst>
                <a:ext uri="{FF2B5EF4-FFF2-40B4-BE49-F238E27FC236}">
                  <a16:creationId xmlns:a16="http://schemas.microsoft.com/office/drawing/2014/main" id="{146BC2E8-1669-4E00-98D3-4084901BA8A1}"/>
                </a:ext>
              </a:extLst>
            </p:cNvPr>
            <p:cNvGrpSpPr/>
            <p:nvPr/>
          </p:nvGrpSpPr>
          <p:grpSpPr>
            <a:xfrm>
              <a:off x="0" y="0"/>
              <a:ext cx="5998621" cy="585000"/>
              <a:chOff x="0" y="0"/>
              <a:chExt cx="6005625" cy="585000"/>
            </a:xfrm>
            <a:solidFill>
              <a:srgbClr val="5284C3"/>
            </a:solidFill>
          </p:grpSpPr>
          <p:sp>
            <p:nvSpPr>
              <p:cNvPr id="113" name="Rectángulo: esquinas redondeadas 112">
                <a:extLst>
                  <a:ext uri="{FF2B5EF4-FFF2-40B4-BE49-F238E27FC236}">
                    <a16:creationId xmlns:a16="http://schemas.microsoft.com/office/drawing/2014/main" id="{E64F91F7-9B64-AB80-4C87-CACADCF5A9FC}"/>
                  </a:ext>
                </a:extLst>
              </p:cNvPr>
              <p:cNvSpPr/>
              <p:nvPr/>
            </p:nvSpPr>
            <p:spPr>
              <a:xfrm>
                <a:off x="1148854" y="174022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A90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Económico y Turístico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4" name="Rectángulo: esquinas redondeadas 113">
                <a:extLst>
                  <a:ext uri="{FF2B5EF4-FFF2-40B4-BE49-F238E27FC236}">
                    <a16:creationId xmlns:a16="http://schemas.microsoft.com/office/drawing/2014/main" id="{0042F6B7-67B7-F314-C350-3F0EDBD9093B}"/>
                  </a:ext>
                </a:extLst>
              </p:cNvPr>
              <p:cNvSpPr/>
              <p:nvPr/>
            </p:nvSpPr>
            <p:spPr>
              <a:xfrm>
                <a:off x="0" y="145928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A90144"/>
              </a:solidFill>
              <a:ln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1.64%</a:t>
                </a:r>
              </a:p>
            </p:txBody>
          </p:sp>
          <p:sp>
            <p:nvSpPr>
              <p:cNvPr id="115" name="Elipse 114">
                <a:extLst>
                  <a:ext uri="{FF2B5EF4-FFF2-40B4-BE49-F238E27FC236}">
                    <a16:creationId xmlns:a16="http://schemas.microsoft.com/office/drawing/2014/main" id="{B6D2A9C2-398F-2215-EF36-081B108C2CEA}"/>
                  </a:ext>
                </a:extLst>
              </p:cNvPr>
              <p:cNvSpPr/>
              <p:nvPr/>
            </p:nvSpPr>
            <p:spPr>
              <a:xfrm>
                <a:off x="716974" y="0"/>
                <a:ext cx="584998" cy="585000"/>
              </a:xfrm>
              <a:prstGeom prst="ellipse">
                <a:avLst/>
              </a:prstGeom>
              <a:solidFill>
                <a:srgbClr val="A90144"/>
              </a:solidFill>
              <a:ln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2" name="89 Imagen">
              <a:extLst>
                <a:ext uri="{FF2B5EF4-FFF2-40B4-BE49-F238E27FC236}">
                  <a16:creationId xmlns:a16="http://schemas.microsoft.com/office/drawing/2014/main" id="{553553BA-1D84-48E3-920F-A9EC0453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4457" y="97188"/>
              <a:ext cx="412278" cy="407354"/>
            </a:xfrm>
            <a:prstGeom prst="rect">
              <a:avLst/>
            </a:prstGeom>
            <a:noFill/>
            <a:ln w="9525">
              <a:solidFill>
                <a:srgbClr val="A90144"/>
              </a:solidFill>
              <a:miter lim="800000"/>
              <a:headEnd/>
              <a:tailEnd/>
            </a:ln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7A8987E0-4FAA-4BFE-8C60-67CF0CF36513}"/>
              </a:ext>
            </a:extLst>
          </p:cNvPr>
          <p:cNvGrpSpPr/>
          <p:nvPr/>
        </p:nvGrpSpPr>
        <p:grpSpPr>
          <a:xfrm>
            <a:off x="172979" y="6619205"/>
            <a:ext cx="5984866" cy="585000"/>
            <a:chOff x="0" y="0"/>
            <a:chExt cx="5946587" cy="585000"/>
          </a:xfrm>
        </p:grpSpPr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id="{E441342C-60E3-7C37-B107-3E0BBD0D937A}"/>
                </a:ext>
              </a:extLst>
            </p:cNvPr>
            <p:cNvGrpSpPr/>
            <p:nvPr/>
          </p:nvGrpSpPr>
          <p:grpSpPr>
            <a:xfrm>
              <a:off x="0" y="156246"/>
              <a:ext cx="5946587" cy="281875"/>
              <a:chOff x="0" y="156246"/>
              <a:chExt cx="5946587" cy="281875"/>
            </a:xfrm>
          </p:grpSpPr>
          <p:sp>
            <p:nvSpPr>
              <p:cNvPr id="119" name="Rectángulo: esquinas redondeadas 118">
                <a:extLst>
                  <a:ext uri="{FF2B5EF4-FFF2-40B4-BE49-F238E27FC236}">
                    <a16:creationId xmlns:a16="http://schemas.microsoft.com/office/drawing/2014/main" id="{E6A5207D-C22B-AC00-52B2-92C21967C96C}"/>
                  </a:ext>
                </a:extLst>
              </p:cNvPr>
              <p:cNvSpPr/>
              <p:nvPr/>
            </p:nvSpPr>
            <p:spPr>
              <a:xfrm>
                <a:off x="1146551" y="158407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>
                    <a:solidFill>
                      <a:srgbClr val="84705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>
                    <a:solidFill>
                      <a:srgbClr val="F795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Electrificación</a:t>
                </a:r>
                <a:r>
                  <a:rPr lang="es-MX" sz="1200" b="1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0" name="Rectángulo: esquinas redondeadas 119">
                <a:extLst>
                  <a:ext uri="{FF2B5EF4-FFF2-40B4-BE49-F238E27FC236}">
                    <a16:creationId xmlns:a16="http://schemas.microsoft.com/office/drawing/2014/main" id="{16DB5CAF-9A32-98B0-67C6-7007DC0154C3}"/>
                  </a:ext>
                </a:extLst>
              </p:cNvPr>
              <p:cNvSpPr/>
              <p:nvPr/>
            </p:nvSpPr>
            <p:spPr>
              <a:xfrm>
                <a:off x="0" y="156246"/>
                <a:ext cx="112437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79525"/>
              </a:solidFill>
              <a:ln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0.60%</a:t>
                </a:r>
              </a:p>
            </p:txBody>
          </p:sp>
        </p:grp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36A9E1A7-DD15-96F7-D6A1-719637DDBF35}"/>
                </a:ext>
              </a:extLst>
            </p:cNvPr>
            <p:cNvSpPr/>
            <p:nvPr/>
          </p:nvSpPr>
          <p:spPr>
            <a:xfrm>
              <a:off x="856501" y="0"/>
              <a:ext cx="593069" cy="585000"/>
            </a:xfrm>
            <a:prstGeom prst="ellipse">
              <a:avLst/>
            </a:prstGeom>
            <a:solidFill>
              <a:srgbClr val="F79525"/>
            </a:solidFill>
            <a:ln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rgbClr val="81C340"/>
                </a:solidFill>
              </a:endParaRPr>
            </a:p>
          </p:txBody>
        </p:sp>
      </p:grpSp>
      <p:pic>
        <p:nvPicPr>
          <p:cNvPr id="125" name="91 Imagen">
            <a:extLst>
              <a:ext uri="{FF2B5EF4-FFF2-40B4-BE49-F238E27FC236}">
                <a16:creationId xmlns:a16="http://schemas.microsoft.com/office/drawing/2014/main" id="{BE4C2937-1210-75C6-D0C8-D19D4EA8164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3728" y="1415816"/>
            <a:ext cx="344891" cy="351605"/>
          </a:xfrm>
          <a:prstGeom prst="rect">
            <a:avLst/>
          </a:prstGeom>
          <a:noFill/>
          <a:ln w="9525">
            <a:solidFill>
              <a:srgbClr val="3B1749"/>
            </a:solidFill>
            <a:miter lim="800000"/>
            <a:headEnd/>
            <a:tailEnd/>
          </a:ln>
        </p:spPr>
      </p:pic>
      <p:pic>
        <p:nvPicPr>
          <p:cNvPr id="143" name="87 Imagen">
            <a:extLst>
              <a:ext uri="{FF2B5EF4-FFF2-40B4-BE49-F238E27FC236}">
                <a16:creationId xmlns:a16="http://schemas.microsoft.com/office/drawing/2014/main" id="{2FC37FD2-9237-F4D5-0B63-A19EEFA5612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3273" y="1436858"/>
            <a:ext cx="354293" cy="3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88 Imagen">
            <a:extLst>
              <a:ext uri="{FF2B5EF4-FFF2-40B4-BE49-F238E27FC236}">
                <a16:creationId xmlns:a16="http://schemas.microsoft.com/office/drawing/2014/main" id="{460128C5-51CC-84FB-7A8C-9B00247D45C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0920" y="2395440"/>
            <a:ext cx="436724" cy="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112 Imagen">
            <a:extLst>
              <a:ext uri="{FF2B5EF4-FFF2-40B4-BE49-F238E27FC236}">
                <a16:creationId xmlns:a16="http://schemas.microsoft.com/office/drawing/2014/main" id="{30C4CDEF-CFC7-6C40-3960-61E4300A8AE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9936" y="2236302"/>
            <a:ext cx="400209" cy="396000"/>
          </a:xfrm>
          <a:prstGeom prst="rect">
            <a:avLst/>
          </a:prstGeom>
          <a:noFill/>
          <a:ln w="9525">
            <a:solidFill>
              <a:srgbClr val="5183C3"/>
            </a:solidFill>
            <a:miter lim="800000"/>
            <a:headEnd/>
            <a:tailEnd/>
          </a:ln>
        </p:spPr>
      </p:pic>
      <p:pic>
        <p:nvPicPr>
          <p:cNvPr id="146" name="86 Imagen">
            <a:extLst>
              <a:ext uri="{FF2B5EF4-FFF2-40B4-BE49-F238E27FC236}">
                <a16:creationId xmlns:a16="http://schemas.microsoft.com/office/drawing/2014/main" id="{ABEE45A0-5268-79ED-C75F-AA669D788A7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12760" y="4440762"/>
            <a:ext cx="356799" cy="350393"/>
          </a:xfrm>
          <a:prstGeom prst="rect">
            <a:avLst/>
          </a:prstGeom>
          <a:noFill/>
          <a:ln w="9525">
            <a:solidFill>
              <a:srgbClr val="81C340"/>
            </a:solidFill>
            <a:miter lim="800000"/>
            <a:headEnd/>
            <a:tailEnd/>
          </a:ln>
        </p:spPr>
      </p:pic>
      <p:pic>
        <p:nvPicPr>
          <p:cNvPr id="147" name="82 Imagen">
            <a:extLst>
              <a:ext uri="{FF2B5EF4-FFF2-40B4-BE49-F238E27FC236}">
                <a16:creationId xmlns:a16="http://schemas.microsoft.com/office/drawing/2014/main" id="{59111BC5-E0C3-0CA3-5062-E55AB3E1609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110" y="4735912"/>
            <a:ext cx="394560" cy="395565"/>
          </a:xfrm>
          <a:prstGeom prst="rect">
            <a:avLst/>
          </a:prstGeom>
          <a:noFill/>
          <a:ln w="9525">
            <a:solidFill>
              <a:srgbClr val="0AB9EE"/>
            </a:solidFill>
            <a:miter lim="800000"/>
            <a:headEnd/>
            <a:tailEnd/>
          </a:ln>
        </p:spPr>
      </p:pic>
      <p:pic>
        <p:nvPicPr>
          <p:cNvPr id="148" name="84 Imagen">
            <a:extLst>
              <a:ext uri="{FF2B5EF4-FFF2-40B4-BE49-F238E27FC236}">
                <a16:creationId xmlns:a16="http://schemas.microsoft.com/office/drawing/2014/main" id="{FE67C2A1-3EFF-1AC8-D60C-EAB579EFFC0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21535" y="6046494"/>
            <a:ext cx="397286" cy="390693"/>
          </a:xfrm>
          <a:prstGeom prst="rect">
            <a:avLst/>
          </a:prstGeom>
          <a:solidFill>
            <a:srgbClr val="0D584B"/>
          </a:solidFill>
          <a:ln w="9525">
            <a:solidFill>
              <a:srgbClr val="0D584B"/>
            </a:solidFill>
            <a:miter lim="800000"/>
            <a:headEnd/>
            <a:tailEnd/>
          </a:ln>
        </p:spPr>
      </p:pic>
      <p:pic>
        <p:nvPicPr>
          <p:cNvPr id="149" name="89 Imagen">
            <a:extLst>
              <a:ext uri="{FF2B5EF4-FFF2-40B4-BE49-F238E27FC236}">
                <a16:creationId xmlns:a16="http://schemas.microsoft.com/office/drawing/2014/main" id="{ED1F70B7-E6CE-8673-662B-3686F63C959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30665" y="6386883"/>
            <a:ext cx="412278" cy="4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83 Imagen">
            <a:extLst>
              <a:ext uri="{FF2B5EF4-FFF2-40B4-BE49-F238E27FC236}">
                <a16:creationId xmlns:a16="http://schemas.microsoft.com/office/drawing/2014/main" id="{4BC4CA1C-48BC-8EEC-764B-A09E135C190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1072" y="6701030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pic>
        <p:nvPicPr>
          <p:cNvPr id="152" name="83 Imagen">
            <a:extLst>
              <a:ext uri="{FF2B5EF4-FFF2-40B4-BE49-F238E27FC236}">
                <a16:creationId xmlns:a16="http://schemas.microsoft.com/office/drawing/2014/main" id="{94B3E8E2-AEDC-D1C2-FB95-3C08202F5457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07644" y="906328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cxnSp>
        <p:nvCxnSpPr>
          <p:cNvPr id="154" name="Conector recto de flecha 153">
            <a:extLst>
              <a:ext uri="{FF2B5EF4-FFF2-40B4-BE49-F238E27FC236}">
                <a16:creationId xmlns:a16="http://schemas.microsoft.com/office/drawing/2014/main" id="{869B53CA-86BA-2525-20B6-C781FD64FE21}"/>
              </a:ext>
            </a:extLst>
          </p:cNvPr>
          <p:cNvCxnSpPr>
            <a:cxnSpLocks/>
          </p:cNvCxnSpPr>
          <p:nvPr/>
        </p:nvCxnSpPr>
        <p:spPr>
          <a:xfrm>
            <a:off x="7654090" y="1366161"/>
            <a:ext cx="173022" cy="17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4F35F49-B8DC-2F47-2CE5-33E2576A1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86" y="7055165"/>
            <a:ext cx="2751351" cy="1834234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2EE3AAA1-4A2D-4906-02E6-5D6D4DC044F1}"/>
              </a:ext>
            </a:extLst>
          </p:cNvPr>
          <p:cNvCxnSpPr>
            <a:cxnSpLocks/>
          </p:cNvCxnSpPr>
          <p:nvPr/>
        </p:nvCxnSpPr>
        <p:spPr>
          <a:xfrm flipH="1" flipV="1">
            <a:off x="10328750" y="6188227"/>
            <a:ext cx="201186" cy="23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04EC90F-77AB-60A0-639B-F9241C282598}"/>
              </a:ext>
            </a:extLst>
          </p:cNvPr>
          <p:cNvSpPr txBox="1"/>
          <p:nvPr/>
        </p:nvSpPr>
        <p:spPr>
          <a:xfrm>
            <a:off x="361950" y="7143750"/>
            <a:ext cx="43281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pitchFamily="50" charset="0"/>
              </a:rPr>
              <a:t>Notas: </a:t>
            </a:r>
          </a:p>
          <a:p>
            <a:r>
              <a:rPr lang="es-MX" sz="900" b="1" dirty="0">
                <a:latin typeface="Montserrat" panose="00000500000000000000" pitchFamily="50" charset="0"/>
              </a:rPr>
              <a:t> 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La información que se presenta corresponde a los registros del Sistema Estatal de Finanzas Públicas (SEFIP) 2025, realizados por las Unidades Responsables. </a:t>
            </a:r>
          </a:p>
          <a:p>
            <a:endParaRPr lang="es-MX" sz="900" dirty="0">
              <a:latin typeface="Montserrat" panose="00000500000000000000" pitchFamily="50" charset="0"/>
            </a:endParaRPr>
          </a:p>
          <a:p>
            <a:r>
              <a:rPr lang="es-MX" sz="900" b="1" dirty="0">
                <a:latin typeface="Montserrat" panose="00000500000000000000" pitchFamily="50" charset="0"/>
              </a:rPr>
              <a:t>Responsable de integrar la información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Subsecretaria de Planeación e Inversión Pública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Dirección de Seguimiento a la Inversión 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Coordinación de Análisis y Evaluación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Departamento de Análisis Estadístico, Reportes y Rendición de Cuentas</a:t>
            </a:r>
          </a:p>
          <a:p>
            <a:endParaRPr lang="es-MX" sz="1100" dirty="0">
              <a:latin typeface="Montserrat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A4C438-47B6-7FB1-645A-46903C71B8CF}"/>
              </a:ext>
            </a:extLst>
          </p:cNvPr>
          <p:cNvSpPr txBox="1"/>
          <p:nvPr/>
        </p:nvSpPr>
        <p:spPr>
          <a:xfrm>
            <a:off x="4631805" y="7245905"/>
            <a:ext cx="37786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pitchFamily="50" charset="0"/>
              </a:rPr>
              <a:t>  </a:t>
            </a:r>
          </a:p>
          <a:p>
            <a:r>
              <a:rPr lang="es-MX" sz="900" b="1" dirty="0">
                <a:latin typeface="Montserrat" panose="00000500000000000000" pitchFamily="50" charset="0"/>
              </a:rPr>
              <a:t>Fuente de información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Sistema Estatal de Finanzas Públicas de Oaxaca / Reporte de Obra. </a:t>
            </a:r>
          </a:p>
          <a:p>
            <a:endParaRPr lang="es-MX" sz="900" dirty="0">
              <a:latin typeface="Montserrat" panose="00000500000000000000" pitchFamily="50" charset="0"/>
            </a:endParaRPr>
          </a:p>
          <a:p>
            <a:r>
              <a:rPr lang="es-MX" sz="900" b="1" dirty="0">
                <a:latin typeface="Montserrat" panose="00000500000000000000" pitchFamily="50" charset="0"/>
              </a:rPr>
              <a:t>Fecha de reporte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06 de Octubre de 2025</a:t>
            </a:r>
          </a:p>
          <a:p>
            <a:endParaRPr lang="es-MX" sz="11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intilla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76" name="pie de pag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encabezado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1524" y="82554"/>
            <a:ext cx="12180824" cy="1076813"/>
            <a:chOff x="-1524" y="433615"/>
            <a:chExt cx="12180824" cy="107681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Acumulado al 3er. Trimestre 2025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226986" y="433615"/>
              <a:ext cx="3708000" cy="91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afico">
            <a:extLst>
              <a:ext uri="{FF2B5EF4-FFF2-40B4-BE49-F238E27FC236}">
                <a16:creationId xmlns:a16="http://schemas.microsoft.com/office/drawing/2014/main" id="{837A96B6-702E-8ADF-CB1D-557203957CB4}"/>
              </a:ext>
            </a:extLst>
          </p:cNvPr>
          <p:cNvGrpSpPr/>
          <p:nvPr/>
        </p:nvGrpSpPr>
        <p:grpSpPr>
          <a:xfrm>
            <a:off x="6263980" y="1231636"/>
            <a:ext cx="5696647" cy="5339976"/>
            <a:chOff x="4689665" y="1502767"/>
            <a:chExt cx="5380804" cy="5090743"/>
          </a:xfrm>
        </p:grpSpPr>
        <p:graphicFrame>
          <p:nvGraphicFramePr>
            <p:cNvPr id="121" name="Gráfico 120">
              <a:extLst>
                <a:ext uri="{FF2B5EF4-FFF2-40B4-BE49-F238E27FC236}">
                  <a16:creationId xmlns:a16="http://schemas.microsoft.com/office/drawing/2014/main" id="{56AB6BD3-639D-95FE-15A0-468FDCB91E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7954078"/>
                </p:ext>
              </p:extLst>
            </p:nvPr>
          </p:nvGraphicFramePr>
          <p:xfrm>
            <a:off x="4726589" y="1502767"/>
            <a:ext cx="5343880" cy="50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2" name="8 Elipse">
              <a:extLst>
                <a:ext uri="{FF2B5EF4-FFF2-40B4-BE49-F238E27FC236}">
                  <a16:creationId xmlns:a16="http://schemas.microsoft.com/office/drawing/2014/main" id="{5B5005DE-21E4-8322-BF61-D3E8F7DE8DBD}"/>
                </a:ext>
              </a:extLst>
            </p:cNvPr>
            <p:cNvSpPr/>
            <p:nvPr/>
          </p:nvSpPr>
          <p:spPr>
            <a:xfrm>
              <a:off x="4689665" y="1503737"/>
              <a:ext cx="5079175" cy="5084693"/>
            </a:xfrm>
            <a:prstGeom prst="ellips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9 Elipse">
              <a:extLst>
                <a:ext uri="{FF2B5EF4-FFF2-40B4-BE49-F238E27FC236}">
                  <a16:creationId xmlns:a16="http://schemas.microsoft.com/office/drawing/2014/main" id="{DF2E3BE7-4423-9CC2-C5CB-F6044BE064E3}"/>
                </a:ext>
              </a:extLst>
            </p:cNvPr>
            <p:cNvSpPr/>
            <p:nvPr/>
          </p:nvSpPr>
          <p:spPr>
            <a:xfrm>
              <a:off x="5348003" y="2114189"/>
              <a:ext cx="3785833" cy="3876089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4" name="118 Imagen">
              <a:extLst>
                <a:ext uri="{FF2B5EF4-FFF2-40B4-BE49-F238E27FC236}">
                  <a16:creationId xmlns:a16="http://schemas.microsoft.com/office/drawing/2014/main" id="{1962D540-26D3-7B90-F1A6-92C1D6A82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277" t="15429" r="12530" b="15062"/>
            <a:stretch/>
          </p:blipFill>
          <p:spPr bwMode="auto">
            <a:xfrm>
              <a:off x="5444414" y="2692166"/>
              <a:ext cx="3574202" cy="248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B8BCF7A-7812-3391-06B3-D855AC9FBC55}"/>
              </a:ext>
            </a:extLst>
          </p:cNvPr>
          <p:cNvGrpSpPr/>
          <p:nvPr/>
        </p:nvGrpSpPr>
        <p:grpSpPr>
          <a:xfrm>
            <a:off x="112682" y="1060273"/>
            <a:ext cx="5984273" cy="585000"/>
            <a:chOff x="0" y="0"/>
            <a:chExt cx="5984273" cy="585000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BC4EA237-9EF4-0AE0-5C00-2BE8CBA34D6A}"/>
                </a:ext>
              </a:extLst>
            </p:cNvPr>
            <p:cNvGrpSpPr/>
            <p:nvPr/>
          </p:nvGrpSpPr>
          <p:grpSpPr>
            <a:xfrm>
              <a:off x="0" y="0"/>
              <a:ext cx="5984273" cy="585000"/>
              <a:chOff x="0" y="0"/>
              <a:chExt cx="5984273" cy="585000"/>
            </a:xfrm>
          </p:grpSpPr>
          <p:sp>
            <p:nvSpPr>
              <p:cNvPr id="46" name="Rectángulo: esquinas redondeadas 45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0" y="174041"/>
                <a:ext cx="1101210" cy="279714"/>
              </a:xfrm>
              <a:prstGeom prst="roundRect">
                <a:avLst>
                  <a:gd name="adj" fmla="val 50000"/>
                </a:avLst>
              </a:prstGeom>
              <a:solidFill>
                <a:srgbClr val="3B1749"/>
              </a:solidFill>
              <a:ln w="28575"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7.64 %</a:t>
                </a:r>
              </a:p>
            </p:txBody>
          </p:sp>
          <p:sp>
            <p:nvSpPr>
              <p:cNvPr id="47" name="Rectángulo: esquinas redondeadas 46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1101210" y="173267"/>
                <a:ext cx="488306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100" b="1" dirty="0">
                    <a:solidFill>
                      <a:srgbClr val="3B174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100" b="1" dirty="0">
                    <a:solidFill>
                      <a:srgbClr val="3B17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Protección Civil, Seguridad, Justicia y Finanzas Públicas</a:t>
                </a:r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842793" y="0"/>
                <a:ext cx="599769" cy="585000"/>
              </a:xfrm>
              <a:prstGeom prst="ellipse">
                <a:avLst/>
              </a:prstGeom>
              <a:solidFill>
                <a:srgbClr val="3B1749"/>
              </a:solidFill>
              <a:ln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4" name="91 Imagen">
              <a:extLst>
                <a:ext uri="{FF2B5EF4-FFF2-40B4-BE49-F238E27FC236}">
                  <a16:creationId xmlns:a16="http://schemas.microsoft.com/office/drawing/2014/main" id="{D432C4A3-3783-301B-468F-B0FB2923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0338" y="129011"/>
              <a:ext cx="344891" cy="351605"/>
            </a:xfrm>
            <a:prstGeom prst="rect">
              <a:avLst/>
            </a:prstGeom>
            <a:noFill/>
            <a:ln w="9525">
              <a:solidFill>
                <a:srgbClr val="3B1749"/>
              </a:solidFill>
              <a:miter lim="800000"/>
              <a:headEnd/>
              <a:tailEnd/>
            </a:ln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2A78875-3F2F-7098-6886-45D86D19FBF5}"/>
              </a:ext>
            </a:extLst>
          </p:cNvPr>
          <p:cNvGrpSpPr/>
          <p:nvPr/>
        </p:nvGrpSpPr>
        <p:grpSpPr>
          <a:xfrm>
            <a:off x="132364" y="1688843"/>
            <a:ext cx="5993729" cy="577529"/>
            <a:chOff x="0" y="0"/>
            <a:chExt cx="5993729" cy="57752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19478" y="150694"/>
              <a:ext cx="4874251" cy="27614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43768"/>
              <a:ext cx="1119475" cy="276142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6.67 %</a:t>
              </a:r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54813" y="0"/>
              <a:ext cx="590488" cy="577529"/>
              <a:chOff x="854813" y="0"/>
              <a:chExt cx="720000" cy="720000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854813" y="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7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98812" y="1355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6" name="vivienda y urbanizacipon">
            <a:extLst>
              <a:ext uri="{FF2B5EF4-FFF2-40B4-BE49-F238E27FC236}">
                <a16:creationId xmlns:a16="http://schemas.microsoft.com/office/drawing/2014/main" id="{0EE3EF7F-4EAE-4537-A007-43593F777AD1}"/>
              </a:ext>
            </a:extLst>
          </p:cNvPr>
          <p:cNvGrpSpPr/>
          <p:nvPr/>
        </p:nvGrpSpPr>
        <p:grpSpPr>
          <a:xfrm>
            <a:off x="116088" y="2295692"/>
            <a:ext cx="6000394" cy="585000"/>
            <a:chOff x="0" y="0"/>
            <a:chExt cx="6000394" cy="585000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2DA72912-7317-4352-130E-DED0699721A5}"/>
                </a:ext>
              </a:extLst>
            </p:cNvPr>
            <p:cNvSpPr/>
            <p:nvPr/>
          </p:nvSpPr>
          <p:spPr>
            <a:xfrm>
              <a:off x="856613" y="0"/>
              <a:ext cx="590292" cy="585000"/>
            </a:xfrm>
            <a:prstGeom prst="ellipse">
              <a:avLst/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FF2EE96D-4A23-48C4-F010-1D64F931B797}"/>
                </a:ext>
              </a:extLst>
            </p:cNvPr>
            <p:cNvSpPr/>
            <p:nvPr/>
          </p:nvSpPr>
          <p:spPr>
            <a:xfrm>
              <a:off x="1147853" y="163212"/>
              <a:ext cx="4852541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y urbanización.</a:t>
              </a: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15468D9F-3208-3175-2485-DF81C5C1864F}"/>
                </a:ext>
              </a:extLst>
            </p:cNvPr>
            <p:cNvSpPr/>
            <p:nvPr/>
          </p:nvSpPr>
          <p:spPr>
            <a:xfrm>
              <a:off x="0" y="150063"/>
              <a:ext cx="1119112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11.03 %</a:t>
              </a:r>
            </a:p>
          </p:txBody>
        </p:sp>
        <p:pic>
          <p:nvPicPr>
            <p:cNvPr id="70" name="88 Imagen">
              <a:extLst>
                <a:ext uri="{FF2B5EF4-FFF2-40B4-BE49-F238E27FC236}">
                  <a16:creationId xmlns:a16="http://schemas.microsoft.com/office/drawing/2014/main" id="{FF3996E7-B867-6885-6C04-2F4E8AF2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35551" y="72071"/>
              <a:ext cx="436724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Desarrollo Agropecuario, Forestal y Acuicola">
            <a:extLst>
              <a:ext uri="{FF2B5EF4-FFF2-40B4-BE49-F238E27FC236}">
                <a16:creationId xmlns:a16="http://schemas.microsoft.com/office/drawing/2014/main" id="{EA6225B4-D150-4577-FCBA-5EC0DEB492E8}"/>
              </a:ext>
            </a:extLst>
          </p:cNvPr>
          <p:cNvGrpSpPr/>
          <p:nvPr/>
        </p:nvGrpSpPr>
        <p:grpSpPr>
          <a:xfrm>
            <a:off x="132668" y="2911586"/>
            <a:ext cx="5998620" cy="585000"/>
            <a:chOff x="0" y="0"/>
            <a:chExt cx="5998620" cy="585000"/>
          </a:xfrm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20390" y="159317"/>
              <a:ext cx="4878230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0D584B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5183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Agropecuario, Forestal, Acuícola.  </a:t>
              </a:r>
            </a:p>
          </p:txBody>
        </p:sp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0" y="153155"/>
              <a:ext cx="1104342" cy="279714"/>
            </a:xfrm>
            <a:prstGeom prst="roundRect">
              <a:avLst>
                <a:gd name="adj" fmla="val 50000"/>
              </a:avLst>
            </a:prstGeom>
            <a:solidFill>
              <a:srgbClr val="518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12.88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868424" y="0"/>
              <a:ext cx="519141" cy="585000"/>
            </a:xfrm>
            <a:prstGeom prst="ellipse">
              <a:avLst/>
            </a:prstGeom>
            <a:solidFill>
              <a:srgbClr val="5183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pic>
          <p:nvPicPr>
            <p:cNvPr id="75" name="112 Imagen">
              <a:extLst>
                <a:ext uri="{FF2B5EF4-FFF2-40B4-BE49-F238E27FC236}">
                  <a16:creationId xmlns:a16="http://schemas.microsoft.com/office/drawing/2014/main" id="{44A0ED86-F513-BC9F-113B-D5569F17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8420" y="87884"/>
              <a:ext cx="400209" cy="396000"/>
            </a:xfrm>
            <a:prstGeom prst="rect">
              <a:avLst/>
            </a:prstGeom>
            <a:noFill/>
            <a:ln w="9525">
              <a:solidFill>
                <a:srgbClr val="5183C3"/>
              </a:solidFill>
              <a:miter lim="800000"/>
              <a:headEnd/>
              <a:tailEnd/>
            </a:ln>
          </p:spPr>
        </p:pic>
      </p:grpSp>
      <p:grpSp>
        <p:nvGrpSpPr>
          <p:cNvPr id="77" name="Educación, Cultura y Deporte">
            <a:extLst>
              <a:ext uri="{FF2B5EF4-FFF2-40B4-BE49-F238E27FC236}">
                <a16:creationId xmlns:a16="http://schemas.microsoft.com/office/drawing/2014/main" id="{6DA66A4E-0651-7BC1-5BAA-BEA8974A21ED}"/>
              </a:ext>
            </a:extLst>
          </p:cNvPr>
          <p:cNvGrpSpPr/>
          <p:nvPr/>
        </p:nvGrpSpPr>
        <p:grpSpPr>
          <a:xfrm>
            <a:off x="122620" y="3533548"/>
            <a:ext cx="5966268" cy="585000"/>
            <a:chOff x="0" y="0"/>
            <a:chExt cx="5966268" cy="585000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BF48E79B-8656-8890-C6B1-93A8BEC12209}"/>
                </a:ext>
              </a:extLst>
            </p:cNvPr>
            <p:cNvSpPr/>
            <p:nvPr/>
          </p:nvSpPr>
          <p:spPr>
            <a:xfrm>
              <a:off x="1083363" y="150257"/>
              <a:ext cx="4882905" cy="27307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1C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Educación, Cultura y Deporte. </a:t>
              </a: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4F23871E-0316-D1A5-B82B-C59D9232C0EE}"/>
                </a:ext>
              </a:extLst>
            </p:cNvPr>
            <p:cNvSpPr/>
            <p:nvPr/>
          </p:nvSpPr>
          <p:spPr>
            <a:xfrm>
              <a:off x="0" y="154232"/>
              <a:ext cx="1106307" cy="279714"/>
            </a:xfrm>
            <a:prstGeom prst="roundRect">
              <a:avLst>
                <a:gd name="adj" fmla="val 50000"/>
              </a:avLst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35.77%</a:t>
              </a: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3184D8EA-4E48-5A2E-CE75-C31F468F16BD}"/>
                </a:ext>
              </a:extLst>
            </p:cNvPr>
            <p:cNvSpPr/>
            <p:nvPr/>
          </p:nvSpPr>
          <p:spPr>
            <a:xfrm>
              <a:off x="826724" y="0"/>
              <a:ext cx="583538" cy="585000"/>
            </a:xfrm>
            <a:prstGeom prst="ellipse">
              <a:avLst/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pic>
          <p:nvPicPr>
            <p:cNvPr id="81" name="86 Imagen">
              <a:extLst>
                <a:ext uri="{FF2B5EF4-FFF2-40B4-BE49-F238E27FC236}">
                  <a16:creationId xmlns:a16="http://schemas.microsoft.com/office/drawing/2014/main" id="{E70D6EE1-991A-49CB-A15F-773569950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43648" y="117451"/>
              <a:ext cx="356799" cy="350393"/>
            </a:xfrm>
            <a:prstGeom prst="rect">
              <a:avLst/>
            </a:prstGeom>
            <a:noFill/>
            <a:ln w="9525">
              <a:solidFill>
                <a:srgbClr val="81C340"/>
              </a:solidFill>
              <a:miter lim="800000"/>
              <a:headEnd/>
              <a:tailEnd/>
            </a:ln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8441AB3-1264-F05D-FAD1-8668B59FF23D}"/>
              </a:ext>
            </a:extLst>
          </p:cNvPr>
          <p:cNvGrpSpPr/>
          <p:nvPr/>
        </p:nvGrpSpPr>
        <p:grpSpPr>
          <a:xfrm>
            <a:off x="117328" y="4150912"/>
            <a:ext cx="6001044" cy="585000"/>
            <a:chOff x="0" y="0"/>
            <a:chExt cx="6001044" cy="585000"/>
          </a:xfrm>
        </p:grpSpPr>
        <p:grpSp>
          <p:nvGrpSpPr>
            <p:cNvPr id="83" name="Protección civil _ morado.">
              <a:extLst>
                <a:ext uri="{FF2B5EF4-FFF2-40B4-BE49-F238E27FC236}">
                  <a16:creationId xmlns:a16="http://schemas.microsoft.com/office/drawing/2014/main" id="{8CD4A5AD-BFCC-4DE3-A9CA-3450B6D421B5}"/>
                </a:ext>
              </a:extLst>
            </p:cNvPr>
            <p:cNvGrpSpPr/>
            <p:nvPr/>
          </p:nvGrpSpPr>
          <p:grpSpPr>
            <a:xfrm>
              <a:off x="0" y="0"/>
              <a:ext cx="6001044" cy="585000"/>
              <a:chOff x="0" y="0"/>
              <a:chExt cx="6107319" cy="585000"/>
            </a:xfrm>
          </p:grpSpPr>
          <p:sp>
            <p:nvSpPr>
              <p:cNvPr id="87" name="Rectángulo: esquinas redondeadas 86">
                <a:extLst>
                  <a:ext uri="{FF2B5EF4-FFF2-40B4-BE49-F238E27FC236}">
                    <a16:creationId xmlns:a16="http://schemas.microsoft.com/office/drawing/2014/main" id="{46E27388-1426-34FE-FCB7-F18A848C6878}"/>
                  </a:ext>
                </a:extLst>
              </p:cNvPr>
              <p:cNvSpPr/>
              <p:nvPr/>
            </p:nvSpPr>
            <p:spPr>
              <a:xfrm>
                <a:off x="1145470" y="154050"/>
                <a:ext cx="4961849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A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8C278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rgbClr val="0AB9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Agua Potable, Alcantarillado y Saneamiento. </a:t>
                </a:r>
              </a:p>
            </p:txBody>
          </p:sp>
          <p:sp>
            <p:nvSpPr>
              <p:cNvPr id="88" name="Rectángulo: esquinas redondeadas 87">
                <a:extLst>
                  <a:ext uri="{FF2B5EF4-FFF2-40B4-BE49-F238E27FC236}">
                    <a16:creationId xmlns:a16="http://schemas.microsoft.com/office/drawing/2014/main" id="{AE8810ED-59F2-08F1-3EE4-C75083332EB3}"/>
                  </a:ext>
                </a:extLst>
              </p:cNvPr>
              <p:cNvSpPr/>
              <p:nvPr/>
            </p:nvSpPr>
            <p:spPr>
              <a:xfrm>
                <a:off x="0" y="125528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13.62%</a:t>
                </a:r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968E22B8-8B03-D4D2-9E34-875BFF862FE3}"/>
                  </a:ext>
                </a:extLst>
              </p:cNvPr>
              <p:cNvSpPr/>
              <p:nvPr/>
            </p:nvSpPr>
            <p:spPr>
              <a:xfrm>
                <a:off x="867430" y="0"/>
                <a:ext cx="584998" cy="585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6" name="82 Imagen">
              <a:extLst>
                <a:ext uri="{FF2B5EF4-FFF2-40B4-BE49-F238E27FC236}">
                  <a16:creationId xmlns:a16="http://schemas.microsoft.com/office/drawing/2014/main" id="{DE89AFD7-C7DE-44AB-9DD0-7C430164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6663" y="92068"/>
              <a:ext cx="394560" cy="395565"/>
            </a:xfrm>
            <a:prstGeom prst="rect">
              <a:avLst/>
            </a:prstGeom>
            <a:noFill/>
            <a:ln w="9525">
              <a:solidFill>
                <a:srgbClr val="0AB9EE"/>
              </a:solidFill>
              <a:miter lim="800000"/>
              <a:headEnd/>
              <a:tailEnd/>
            </a:ln>
          </p:spPr>
        </p:pic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3FCC0EB7-E459-BD31-B659-B5CAFDF8213C}"/>
              </a:ext>
            </a:extLst>
          </p:cNvPr>
          <p:cNvGrpSpPr/>
          <p:nvPr/>
        </p:nvGrpSpPr>
        <p:grpSpPr>
          <a:xfrm>
            <a:off x="147130" y="4760106"/>
            <a:ext cx="5980551" cy="585000"/>
            <a:chOff x="0" y="0"/>
            <a:chExt cx="5980551" cy="585000"/>
          </a:xfrm>
        </p:grpSpPr>
        <p:grpSp>
          <p:nvGrpSpPr>
            <p:cNvPr id="91" name="Desarrollo agropecario _ verde">
              <a:extLst>
                <a:ext uri="{FF2B5EF4-FFF2-40B4-BE49-F238E27FC236}">
                  <a16:creationId xmlns:a16="http://schemas.microsoft.com/office/drawing/2014/main" id="{16C0BD9C-DDCC-4C01-81B1-9A110DC8282C}"/>
                </a:ext>
              </a:extLst>
            </p:cNvPr>
            <p:cNvGrpSpPr/>
            <p:nvPr/>
          </p:nvGrpSpPr>
          <p:grpSpPr>
            <a:xfrm>
              <a:off x="0" y="0"/>
              <a:ext cx="5980551" cy="585000"/>
              <a:chOff x="0" y="0"/>
              <a:chExt cx="5923002" cy="585000"/>
            </a:xfrm>
          </p:grpSpPr>
          <p:grpSp>
            <p:nvGrpSpPr>
              <p:cNvPr id="93" name="Grupo 92">
                <a:extLst>
                  <a:ext uri="{FF2B5EF4-FFF2-40B4-BE49-F238E27FC236}">
                    <a16:creationId xmlns:a16="http://schemas.microsoft.com/office/drawing/2014/main" id="{7FEB3776-0A0B-3D28-53B8-45C99A7D182D}"/>
                  </a:ext>
                </a:extLst>
              </p:cNvPr>
              <p:cNvGrpSpPr/>
              <p:nvPr/>
            </p:nvGrpSpPr>
            <p:grpSpPr>
              <a:xfrm>
                <a:off x="0" y="156246"/>
                <a:ext cx="5923002" cy="281875"/>
                <a:chOff x="0" y="156246"/>
                <a:chExt cx="5923002" cy="281875"/>
              </a:xfrm>
            </p:grpSpPr>
            <p:sp>
              <p:nvSpPr>
                <p:cNvPr id="95" name="Rectángulo: esquinas redondeadas 94">
                  <a:extLst>
                    <a:ext uri="{FF2B5EF4-FFF2-40B4-BE49-F238E27FC236}">
                      <a16:creationId xmlns:a16="http://schemas.microsoft.com/office/drawing/2014/main" id="{233985E9-413A-6732-2343-2709C21F182B}"/>
                    </a:ext>
                  </a:extLst>
                </p:cNvPr>
                <p:cNvSpPr/>
                <p:nvPr/>
              </p:nvSpPr>
              <p:spPr>
                <a:xfrm>
                  <a:off x="1122966" y="158407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0D58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/>
                  <a:r>
                    <a:rPr lang="es-MX" sz="1200" b="1" dirty="0">
                      <a:solidFill>
                        <a:srgbClr val="81C340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	</a:t>
                  </a:r>
                  <a:r>
                    <a:rPr lang="es-MX" sz="1200" b="1" dirty="0">
                      <a:solidFill>
                        <a:srgbClr val="0D584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Carreteras, caminos y puentes. </a:t>
                  </a:r>
                </a:p>
              </p:txBody>
            </p:sp>
            <p:sp>
              <p:nvSpPr>
                <p:cNvPr id="96" name="Rectángulo: esquinas redondeadas 95">
                  <a:extLst>
                    <a:ext uri="{FF2B5EF4-FFF2-40B4-BE49-F238E27FC236}">
                      <a16:creationId xmlns:a16="http://schemas.microsoft.com/office/drawing/2014/main" id="{6C9EF149-971E-A1FE-6EFD-4F845351B7A5}"/>
                    </a:ext>
                  </a:extLst>
                </p:cNvPr>
                <p:cNvSpPr/>
                <p:nvPr/>
              </p:nvSpPr>
              <p:spPr>
                <a:xfrm>
                  <a:off x="0" y="156246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D584B"/>
                </a:solidFill>
                <a:ln>
                  <a:solidFill>
                    <a:srgbClr val="0D58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7.99%</a:t>
                  </a:r>
                </a:p>
              </p:txBody>
            </p:sp>
          </p:grp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EC2FFC4-3699-C5A1-2E2E-91A7CEE76898}"/>
                  </a:ext>
                </a:extLst>
              </p:cNvPr>
              <p:cNvSpPr/>
              <p:nvPr/>
            </p:nvSpPr>
            <p:spPr>
              <a:xfrm>
                <a:off x="832917" y="0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92" name="84 Imagen">
              <a:extLst>
                <a:ext uri="{FF2B5EF4-FFF2-40B4-BE49-F238E27FC236}">
                  <a16:creationId xmlns:a16="http://schemas.microsoft.com/office/drawing/2014/main" id="{AFB06188-3538-47BF-BE38-69443C82E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3661" y="83498"/>
              <a:ext cx="397286" cy="390693"/>
            </a:xfrm>
            <a:prstGeom prst="rect">
              <a:avLst/>
            </a:prstGeom>
            <a:solidFill>
              <a:srgbClr val="0D584B"/>
            </a:solidFill>
            <a:ln w="9525">
              <a:solidFill>
                <a:srgbClr val="0D584B"/>
              </a:solidFill>
              <a:miter lim="800000"/>
              <a:headEnd/>
              <a:tailEnd/>
            </a:ln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744C1724-3DD0-CD8C-B5FA-70884F588E46}"/>
              </a:ext>
            </a:extLst>
          </p:cNvPr>
          <p:cNvGrpSpPr/>
          <p:nvPr/>
        </p:nvGrpSpPr>
        <p:grpSpPr>
          <a:xfrm>
            <a:off x="210068" y="6005560"/>
            <a:ext cx="5931888" cy="585000"/>
            <a:chOff x="72479" y="0"/>
            <a:chExt cx="5931888" cy="585000"/>
          </a:xfrm>
        </p:grpSpPr>
        <p:grpSp>
          <p:nvGrpSpPr>
            <p:cNvPr id="98" name="agua potable _ azul cielo">
              <a:extLst>
                <a:ext uri="{FF2B5EF4-FFF2-40B4-BE49-F238E27FC236}">
                  <a16:creationId xmlns:a16="http://schemas.microsoft.com/office/drawing/2014/main" id="{9E8385BB-656D-49A2-8025-63C07A99A771}"/>
                </a:ext>
              </a:extLst>
            </p:cNvPr>
            <p:cNvGrpSpPr/>
            <p:nvPr/>
          </p:nvGrpSpPr>
          <p:grpSpPr>
            <a:xfrm>
              <a:off x="72479" y="0"/>
              <a:ext cx="5931888" cy="585000"/>
              <a:chOff x="72533" y="0"/>
              <a:chExt cx="5936330" cy="585000"/>
            </a:xfrm>
          </p:grpSpPr>
          <p:sp>
            <p:nvSpPr>
              <p:cNvPr id="102" name="Rectángulo: esquinas redondeadas 101">
                <a:extLst>
                  <a:ext uri="{FF2B5EF4-FFF2-40B4-BE49-F238E27FC236}">
                    <a16:creationId xmlns:a16="http://schemas.microsoft.com/office/drawing/2014/main" id="{EA63F0C9-EE8F-FEC1-253A-16D9B1DB764C}"/>
                  </a:ext>
                </a:extLst>
              </p:cNvPr>
              <p:cNvSpPr/>
              <p:nvPr/>
            </p:nvSpPr>
            <p:spPr>
              <a:xfrm>
                <a:off x="1122304" y="148674"/>
                <a:ext cx="4886559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FFE0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Protección y Preservación Ambiental. </a:t>
                </a:r>
              </a:p>
            </p:txBody>
          </p:sp>
          <p:sp>
            <p:nvSpPr>
              <p:cNvPr id="104" name="Rectángulo: esquinas redondeadas 103">
                <a:extLst>
                  <a:ext uri="{FF2B5EF4-FFF2-40B4-BE49-F238E27FC236}">
                    <a16:creationId xmlns:a16="http://schemas.microsoft.com/office/drawing/2014/main" id="{40E586F7-EC04-BF2B-53D6-867C426124A2}"/>
                  </a:ext>
                </a:extLst>
              </p:cNvPr>
              <p:cNvSpPr/>
              <p:nvPr/>
            </p:nvSpPr>
            <p:spPr>
              <a:xfrm>
                <a:off x="72533" y="141913"/>
                <a:ext cx="103654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FE04E"/>
              </a:solidFill>
              <a:ln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0.15%</a:t>
                </a:r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D05AB111-0D96-84EF-A806-424C168817D3}"/>
                  </a:ext>
                </a:extLst>
              </p:cNvPr>
              <p:cNvSpPr/>
              <p:nvPr/>
            </p:nvSpPr>
            <p:spPr>
              <a:xfrm>
                <a:off x="867632" y="0"/>
                <a:ext cx="585000" cy="585000"/>
              </a:xfrm>
              <a:prstGeom prst="ellipse">
                <a:avLst/>
              </a:prstGeom>
              <a:solidFill>
                <a:srgbClr val="FFE04E"/>
              </a:solidFill>
              <a:ln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9" name="90 Imagen">
              <a:extLst>
                <a:ext uri="{FF2B5EF4-FFF2-40B4-BE49-F238E27FC236}">
                  <a16:creationId xmlns:a16="http://schemas.microsoft.com/office/drawing/2014/main" id="{26DD3F7B-5412-48E2-9A46-63448450E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54439" y="76005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A3CA2795-6D54-F3EF-706C-C9DEF18DDDBE}"/>
              </a:ext>
            </a:extLst>
          </p:cNvPr>
          <p:cNvGrpSpPr/>
          <p:nvPr/>
        </p:nvGrpSpPr>
        <p:grpSpPr>
          <a:xfrm>
            <a:off x="210068" y="5378839"/>
            <a:ext cx="5998621" cy="585000"/>
            <a:chOff x="0" y="0"/>
            <a:chExt cx="5998621" cy="585000"/>
          </a:xfrm>
        </p:grpSpPr>
        <p:grpSp>
          <p:nvGrpSpPr>
            <p:cNvPr id="110" name="Grupo 109">
              <a:extLst>
                <a:ext uri="{FF2B5EF4-FFF2-40B4-BE49-F238E27FC236}">
                  <a16:creationId xmlns:a16="http://schemas.microsoft.com/office/drawing/2014/main" id="{146BC2E8-1669-4E00-98D3-4084901BA8A1}"/>
                </a:ext>
              </a:extLst>
            </p:cNvPr>
            <p:cNvGrpSpPr/>
            <p:nvPr/>
          </p:nvGrpSpPr>
          <p:grpSpPr>
            <a:xfrm>
              <a:off x="0" y="0"/>
              <a:ext cx="5998621" cy="585000"/>
              <a:chOff x="0" y="0"/>
              <a:chExt cx="6005625" cy="585000"/>
            </a:xfrm>
            <a:solidFill>
              <a:srgbClr val="5284C3"/>
            </a:solidFill>
          </p:grpSpPr>
          <p:sp>
            <p:nvSpPr>
              <p:cNvPr id="113" name="Rectángulo: esquinas redondeadas 112">
                <a:extLst>
                  <a:ext uri="{FF2B5EF4-FFF2-40B4-BE49-F238E27FC236}">
                    <a16:creationId xmlns:a16="http://schemas.microsoft.com/office/drawing/2014/main" id="{E64F91F7-9B64-AB80-4C87-CACADCF5A9FC}"/>
                  </a:ext>
                </a:extLst>
              </p:cNvPr>
              <p:cNvSpPr/>
              <p:nvPr/>
            </p:nvSpPr>
            <p:spPr>
              <a:xfrm>
                <a:off x="1148854" y="174022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A90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Económico y Turístico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4" name="Rectángulo: esquinas redondeadas 113">
                <a:extLst>
                  <a:ext uri="{FF2B5EF4-FFF2-40B4-BE49-F238E27FC236}">
                    <a16:creationId xmlns:a16="http://schemas.microsoft.com/office/drawing/2014/main" id="{0042F6B7-67B7-F314-C350-3F0EDBD9093B}"/>
                  </a:ext>
                </a:extLst>
              </p:cNvPr>
              <p:cNvSpPr/>
              <p:nvPr/>
            </p:nvSpPr>
            <p:spPr>
              <a:xfrm>
                <a:off x="0" y="145928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A90144"/>
              </a:solidFill>
              <a:ln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3.68%</a:t>
                </a:r>
              </a:p>
            </p:txBody>
          </p:sp>
          <p:sp>
            <p:nvSpPr>
              <p:cNvPr id="115" name="Elipse 114">
                <a:extLst>
                  <a:ext uri="{FF2B5EF4-FFF2-40B4-BE49-F238E27FC236}">
                    <a16:creationId xmlns:a16="http://schemas.microsoft.com/office/drawing/2014/main" id="{B6D2A9C2-398F-2215-EF36-081B108C2CEA}"/>
                  </a:ext>
                </a:extLst>
              </p:cNvPr>
              <p:cNvSpPr/>
              <p:nvPr/>
            </p:nvSpPr>
            <p:spPr>
              <a:xfrm>
                <a:off x="716974" y="0"/>
                <a:ext cx="584998" cy="585000"/>
              </a:xfrm>
              <a:prstGeom prst="ellipse">
                <a:avLst/>
              </a:prstGeom>
              <a:solidFill>
                <a:srgbClr val="A90144"/>
              </a:solidFill>
              <a:ln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2" name="89 Imagen">
              <a:extLst>
                <a:ext uri="{FF2B5EF4-FFF2-40B4-BE49-F238E27FC236}">
                  <a16:creationId xmlns:a16="http://schemas.microsoft.com/office/drawing/2014/main" id="{553553BA-1D84-48E3-920F-A9EC0453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4457" y="97188"/>
              <a:ext cx="412278" cy="407354"/>
            </a:xfrm>
            <a:prstGeom prst="rect">
              <a:avLst/>
            </a:prstGeom>
            <a:noFill/>
            <a:ln w="9525">
              <a:solidFill>
                <a:srgbClr val="A90144"/>
              </a:solidFill>
              <a:miter lim="800000"/>
              <a:headEnd/>
              <a:tailEnd/>
            </a:ln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7A8987E0-4FAA-4BFE-8C60-67CF0CF36513}"/>
              </a:ext>
            </a:extLst>
          </p:cNvPr>
          <p:cNvGrpSpPr/>
          <p:nvPr/>
        </p:nvGrpSpPr>
        <p:grpSpPr>
          <a:xfrm>
            <a:off x="172979" y="6619205"/>
            <a:ext cx="5984866" cy="585000"/>
            <a:chOff x="0" y="0"/>
            <a:chExt cx="5946587" cy="585000"/>
          </a:xfrm>
        </p:grpSpPr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id="{E441342C-60E3-7C37-B107-3E0BBD0D937A}"/>
                </a:ext>
              </a:extLst>
            </p:cNvPr>
            <p:cNvGrpSpPr/>
            <p:nvPr/>
          </p:nvGrpSpPr>
          <p:grpSpPr>
            <a:xfrm>
              <a:off x="0" y="156246"/>
              <a:ext cx="5946587" cy="281875"/>
              <a:chOff x="0" y="156246"/>
              <a:chExt cx="5946587" cy="281875"/>
            </a:xfrm>
          </p:grpSpPr>
          <p:sp>
            <p:nvSpPr>
              <p:cNvPr id="119" name="Rectángulo: esquinas redondeadas 118">
                <a:extLst>
                  <a:ext uri="{FF2B5EF4-FFF2-40B4-BE49-F238E27FC236}">
                    <a16:creationId xmlns:a16="http://schemas.microsoft.com/office/drawing/2014/main" id="{E6A5207D-C22B-AC00-52B2-92C21967C96C}"/>
                  </a:ext>
                </a:extLst>
              </p:cNvPr>
              <p:cNvSpPr/>
              <p:nvPr/>
            </p:nvSpPr>
            <p:spPr>
              <a:xfrm>
                <a:off x="1146551" y="158407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>
                    <a:solidFill>
                      <a:srgbClr val="84705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>
                    <a:solidFill>
                      <a:srgbClr val="F795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Electrificación</a:t>
                </a:r>
                <a:r>
                  <a:rPr lang="es-MX" sz="1200" b="1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0" name="Rectángulo: esquinas redondeadas 119">
                <a:extLst>
                  <a:ext uri="{FF2B5EF4-FFF2-40B4-BE49-F238E27FC236}">
                    <a16:creationId xmlns:a16="http://schemas.microsoft.com/office/drawing/2014/main" id="{16DB5CAF-9A32-98B0-67C6-7007DC0154C3}"/>
                  </a:ext>
                </a:extLst>
              </p:cNvPr>
              <p:cNvSpPr/>
              <p:nvPr/>
            </p:nvSpPr>
            <p:spPr>
              <a:xfrm>
                <a:off x="0" y="156246"/>
                <a:ext cx="112437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79525"/>
              </a:solidFill>
              <a:ln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0.57%</a:t>
                </a:r>
              </a:p>
            </p:txBody>
          </p:sp>
        </p:grp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36A9E1A7-DD15-96F7-D6A1-719637DDBF35}"/>
                </a:ext>
              </a:extLst>
            </p:cNvPr>
            <p:cNvSpPr/>
            <p:nvPr/>
          </p:nvSpPr>
          <p:spPr>
            <a:xfrm>
              <a:off x="856501" y="0"/>
              <a:ext cx="593069" cy="585000"/>
            </a:xfrm>
            <a:prstGeom prst="ellipse">
              <a:avLst/>
            </a:prstGeom>
            <a:solidFill>
              <a:srgbClr val="F79525"/>
            </a:solidFill>
            <a:ln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rgbClr val="81C340"/>
                </a:solidFill>
              </a:endParaRPr>
            </a:p>
          </p:txBody>
        </p:sp>
      </p:grpSp>
      <p:pic>
        <p:nvPicPr>
          <p:cNvPr id="125" name="91 Imagen">
            <a:extLst>
              <a:ext uri="{FF2B5EF4-FFF2-40B4-BE49-F238E27FC236}">
                <a16:creationId xmlns:a16="http://schemas.microsoft.com/office/drawing/2014/main" id="{BE4C2937-1210-75C6-D0C8-D19D4EA8164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4420" y="1956509"/>
            <a:ext cx="344891" cy="351605"/>
          </a:xfrm>
          <a:prstGeom prst="rect">
            <a:avLst/>
          </a:prstGeom>
          <a:noFill/>
          <a:ln w="9525">
            <a:solidFill>
              <a:srgbClr val="3B1749"/>
            </a:solidFill>
            <a:miter lim="800000"/>
            <a:headEnd/>
            <a:tailEnd/>
          </a:ln>
        </p:spPr>
      </p:pic>
      <p:pic>
        <p:nvPicPr>
          <p:cNvPr id="143" name="87 Imagen">
            <a:extLst>
              <a:ext uri="{FF2B5EF4-FFF2-40B4-BE49-F238E27FC236}">
                <a16:creationId xmlns:a16="http://schemas.microsoft.com/office/drawing/2014/main" id="{2FC37FD2-9237-F4D5-0B63-A19EEFA5612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15122" y="2104010"/>
            <a:ext cx="354293" cy="3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88 Imagen">
            <a:extLst>
              <a:ext uri="{FF2B5EF4-FFF2-40B4-BE49-F238E27FC236}">
                <a16:creationId xmlns:a16="http://schemas.microsoft.com/office/drawing/2014/main" id="{460128C5-51CC-84FB-7A8C-9B00247D45C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6887" y="4304962"/>
            <a:ext cx="436724" cy="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112 Imagen">
            <a:extLst>
              <a:ext uri="{FF2B5EF4-FFF2-40B4-BE49-F238E27FC236}">
                <a16:creationId xmlns:a16="http://schemas.microsoft.com/office/drawing/2014/main" id="{30C4CDEF-CFC7-6C40-3960-61E4300A8AE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08106" y="4198386"/>
            <a:ext cx="400209" cy="396000"/>
          </a:xfrm>
          <a:prstGeom prst="rect">
            <a:avLst/>
          </a:prstGeom>
          <a:noFill/>
          <a:ln w="9525">
            <a:solidFill>
              <a:srgbClr val="5183C3"/>
            </a:solidFill>
            <a:miter lim="800000"/>
            <a:headEnd/>
            <a:tailEnd/>
          </a:ln>
        </p:spPr>
      </p:pic>
      <p:pic>
        <p:nvPicPr>
          <p:cNvPr id="146" name="86 Imagen">
            <a:extLst>
              <a:ext uri="{FF2B5EF4-FFF2-40B4-BE49-F238E27FC236}">
                <a16:creationId xmlns:a16="http://schemas.microsoft.com/office/drawing/2014/main" id="{ABEE45A0-5268-79ED-C75F-AA669D788A7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64919" y="5381926"/>
            <a:ext cx="356799" cy="350393"/>
          </a:xfrm>
          <a:prstGeom prst="rect">
            <a:avLst/>
          </a:prstGeom>
          <a:noFill/>
          <a:ln w="9525">
            <a:solidFill>
              <a:srgbClr val="81C340"/>
            </a:solidFill>
            <a:miter lim="800000"/>
            <a:headEnd/>
            <a:tailEnd/>
          </a:ln>
        </p:spPr>
      </p:pic>
      <p:pic>
        <p:nvPicPr>
          <p:cNvPr id="147" name="82 Imagen">
            <a:extLst>
              <a:ext uri="{FF2B5EF4-FFF2-40B4-BE49-F238E27FC236}">
                <a16:creationId xmlns:a16="http://schemas.microsoft.com/office/drawing/2014/main" id="{59111BC5-E0C3-0CA3-5062-E55AB3E1609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96350" y="5726695"/>
            <a:ext cx="394560" cy="395565"/>
          </a:xfrm>
          <a:prstGeom prst="rect">
            <a:avLst/>
          </a:prstGeom>
          <a:noFill/>
          <a:ln w="9525">
            <a:solidFill>
              <a:srgbClr val="0AB9EE"/>
            </a:solidFill>
            <a:miter lim="800000"/>
            <a:headEnd/>
            <a:tailEnd/>
          </a:ln>
        </p:spPr>
      </p:pic>
      <p:pic>
        <p:nvPicPr>
          <p:cNvPr id="148" name="84 Imagen">
            <a:extLst>
              <a:ext uri="{FF2B5EF4-FFF2-40B4-BE49-F238E27FC236}">
                <a16:creationId xmlns:a16="http://schemas.microsoft.com/office/drawing/2014/main" id="{FE67C2A1-3EFF-1AC8-D60C-EAB579EFFC0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22785" y="6057218"/>
            <a:ext cx="397286" cy="390693"/>
          </a:xfrm>
          <a:prstGeom prst="rect">
            <a:avLst/>
          </a:prstGeom>
          <a:solidFill>
            <a:srgbClr val="0D584B"/>
          </a:solidFill>
          <a:ln w="9525">
            <a:solidFill>
              <a:srgbClr val="0D584B"/>
            </a:solidFill>
            <a:miter lim="800000"/>
            <a:headEnd/>
            <a:tailEnd/>
          </a:ln>
        </p:spPr>
      </p:pic>
      <p:pic>
        <p:nvPicPr>
          <p:cNvPr id="149" name="89 Imagen">
            <a:extLst>
              <a:ext uri="{FF2B5EF4-FFF2-40B4-BE49-F238E27FC236}">
                <a16:creationId xmlns:a16="http://schemas.microsoft.com/office/drawing/2014/main" id="{ED1F70B7-E6CE-8673-662B-3686F63C959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17566" y="6675490"/>
            <a:ext cx="412278" cy="4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83 Imagen">
            <a:extLst>
              <a:ext uri="{FF2B5EF4-FFF2-40B4-BE49-F238E27FC236}">
                <a16:creationId xmlns:a16="http://schemas.microsoft.com/office/drawing/2014/main" id="{4BC4CA1C-48BC-8EEC-764B-A09E135C190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1072" y="6701030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pic>
        <p:nvPicPr>
          <p:cNvPr id="152" name="83 Imagen">
            <a:extLst>
              <a:ext uri="{FF2B5EF4-FFF2-40B4-BE49-F238E27FC236}">
                <a16:creationId xmlns:a16="http://schemas.microsoft.com/office/drawing/2014/main" id="{94B3E8E2-AEDC-D1C2-FB95-3C08202F5457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02109" y="1977341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cxnSp>
        <p:nvCxnSpPr>
          <p:cNvPr id="154" name="Conector recto de flecha 153">
            <a:extLst>
              <a:ext uri="{FF2B5EF4-FFF2-40B4-BE49-F238E27FC236}">
                <a16:creationId xmlns:a16="http://schemas.microsoft.com/office/drawing/2014/main" id="{869B53CA-86BA-2525-20B6-C781FD64FE21}"/>
              </a:ext>
            </a:extLst>
          </p:cNvPr>
          <p:cNvCxnSpPr>
            <a:cxnSpLocks/>
          </p:cNvCxnSpPr>
          <p:nvPr/>
        </p:nvCxnSpPr>
        <p:spPr>
          <a:xfrm flipH="1">
            <a:off x="6262090" y="2582575"/>
            <a:ext cx="54361" cy="76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4F35F49-B8DC-2F47-2CE5-33E2576A1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86" y="7055165"/>
            <a:ext cx="2751351" cy="1834234"/>
          </a:xfrm>
          <a:prstGeom prst="rect">
            <a:avLst/>
          </a:prstGeom>
        </p:spPr>
      </p:pic>
      <p:pic>
        <p:nvPicPr>
          <p:cNvPr id="4" name="90 Imagen">
            <a:extLst>
              <a:ext uri="{FF2B5EF4-FFF2-40B4-BE49-F238E27FC236}">
                <a16:creationId xmlns:a16="http://schemas.microsoft.com/office/drawing/2014/main" id="{5D0F5A99-D5B7-12E8-2B3B-6A3CFDEB0FFA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6538" y="6122260"/>
            <a:ext cx="437937" cy="4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F6A8392-CAEF-3F22-4FBB-F41071202459}"/>
              </a:ext>
            </a:extLst>
          </p:cNvPr>
          <p:cNvCxnSpPr>
            <a:cxnSpLocks/>
          </p:cNvCxnSpPr>
          <p:nvPr/>
        </p:nvCxnSpPr>
        <p:spPr>
          <a:xfrm flipV="1">
            <a:off x="6764475" y="5664624"/>
            <a:ext cx="358207" cy="452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D9AB5F8-3759-2D55-C78E-093F63B198DB}"/>
              </a:ext>
            </a:extLst>
          </p:cNvPr>
          <p:cNvCxnSpPr>
            <a:cxnSpLocks/>
          </p:cNvCxnSpPr>
          <p:nvPr/>
        </p:nvCxnSpPr>
        <p:spPr>
          <a:xfrm flipH="1" flipV="1">
            <a:off x="9599573" y="6345202"/>
            <a:ext cx="179528" cy="33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8289F7-6BDD-40AB-FD8D-1FFB2D837B85}"/>
              </a:ext>
            </a:extLst>
          </p:cNvPr>
          <p:cNvSpPr txBox="1"/>
          <p:nvPr/>
        </p:nvSpPr>
        <p:spPr>
          <a:xfrm>
            <a:off x="361950" y="7143750"/>
            <a:ext cx="43281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pitchFamily="50" charset="0"/>
              </a:rPr>
              <a:t>Notas: </a:t>
            </a:r>
          </a:p>
          <a:p>
            <a:r>
              <a:rPr lang="es-MX" sz="900" b="1" dirty="0">
                <a:latin typeface="Montserrat" panose="00000500000000000000" pitchFamily="50" charset="0"/>
              </a:rPr>
              <a:t> 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La información que se presenta corresponde a los registros del Sistema Estatal de Finanzas Públicas (SEFIP) 2025, realizados por las Unidades Responsables. </a:t>
            </a:r>
          </a:p>
          <a:p>
            <a:endParaRPr lang="es-MX" sz="900" dirty="0">
              <a:latin typeface="Montserrat" panose="00000500000000000000" pitchFamily="50" charset="0"/>
            </a:endParaRPr>
          </a:p>
          <a:p>
            <a:r>
              <a:rPr lang="es-MX" sz="900" b="1" dirty="0">
                <a:latin typeface="Montserrat" panose="00000500000000000000" pitchFamily="50" charset="0"/>
              </a:rPr>
              <a:t>Responsable de integrar la información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Subsecretaria de Planeación e Inversión Pública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Dirección de Seguimiento a la Inversión 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Coordinación de Análisis y Evaluación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Departamento de Análisis Estadístico, Reportes y Rendición de Cuentas</a:t>
            </a:r>
          </a:p>
          <a:p>
            <a:endParaRPr lang="es-MX" sz="1100" dirty="0">
              <a:latin typeface="Montserrat" panose="00000500000000000000" pitchFamily="50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2193E1-FB42-191E-0DAB-10DFF06A4EED}"/>
              </a:ext>
            </a:extLst>
          </p:cNvPr>
          <p:cNvSpPr txBox="1"/>
          <p:nvPr/>
        </p:nvSpPr>
        <p:spPr>
          <a:xfrm>
            <a:off x="4631805" y="7245905"/>
            <a:ext cx="37786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pitchFamily="50" charset="0"/>
              </a:rPr>
              <a:t>  </a:t>
            </a:r>
          </a:p>
          <a:p>
            <a:r>
              <a:rPr lang="es-MX" sz="900" b="1" dirty="0">
                <a:latin typeface="Montserrat" panose="00000500000000000000" pitchFamily="50" charset="0"/>
              </a:rPr>
              <a:t>Fuente de información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Sistema Estatal de Finanzas Públicas de Oaxaca / Reporte de Obra. </a:t>
            </a:r>
          </a:p>
          <a:p>
            <a:endParaRPr lang="es-MX" sz="900" dirty="0">
              <a:latin typeface="Montserrat" panose="00000500000000000000" pitchFamily="50" charset="0"/>
            </a:endParaRPr>
          </a:p>
          <a:p>
            <a:r>
              <a:rPr lang="es-MX" sz="900" b="1" dirty="0">
                <a:latin typeface="Montserrat" panose="00000500000000000000" pitchFamily="50" charset="0"/>
              </a:rPr>
              <a:t>Fecha de reporte</a:t>
            </a:r>
          </a:p>
          <a:p>
            <a:r>
              <a:rPr lang="es-MX" sz="900" dirty="0">
                <a:latin typeface="Montserrat" panose="00000500000000000000" pitchFamily="50" charset="0"/>
              </a:rPr>
              <a:t>06 de Octubre de 2025</a:t>
            </a:r>
          </a:p>
          <a:p>
            <a:endParaRPr lang="es-MX" sz="11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7296</TotalTime>
  <Words>393</Words>
  <Application>Microsoft Office PowerPoint</Application>
  <PresentationFormat>Doble carta (432 x 279 mm)</PresentationFormat>
  <Paragraphs>74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JESÚS</cp:lastModifiedBy>
  <cp:revision>160</cp:revision>
  <cp:lastPrinted>2023-04-13T23:54:54Z</cp:lastPrinted>
  <dcterms:created xsi:type="dcterms:W3CDTF">2023-01-20T16:10:54Z</dcterms:created>
  <dcterms:modified xsi:type="dcterms:W3CDTF">2025-10-20T20:03:54Z</dcterms:modified>
</cp:coreProperties>
</file>